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sldIdLst>
    <p:sldId id="256" r:id="rId5"/>
    <p:sldId id="257" r:id="rId6"/>
    <p:sldId id="258" r:id="rId7"/>
    <p:sldId id="476" r:id="rId8"/>
    <p:sldId id="513" r:id="rId9"/>
    <p:sldId id="478" r:id="rId10"/>
    <p:sldId id="483" r:id="rId11"/>
    <p:sldId id="511" r:id="rId12"/>
    <p:sldId id="477" r:id="rId13"/>
    <p:sldId id="512" r:id="rId14"/>
    <p:sldId id="493" r:id="rId15"/>
    <p:sldId id="492" r:id="rId16"/>
    <p:sldId id="479" r:id="rId17"/>
    <p:sldId id="491" r:id="rId18"/>
    <p:sldId id="484" r:id="rId19"/>
    <p:sldId id="494" r:id="rId20"/>
    <p:sldId id="485" r:id="rId21"/>
    <p:sldId id="486" r:id="rId22"/>
    <p:sldId id="495" r:id="rId23"/>
    <p:sldId id="514" r:id="rId24"/>
    <p:sldId id="496" r:id="rId25"/>
    <p:sldId id="515" r:id="rId26"/>
    <p:sldId id="481" r:id="rId27"/>
    <p:sldId id="498" r:id="rId28"/>
    <p:sldId id="497" r:id="rId29"/>
    <p:sldId id="487" r:id="rId30"/>
    <p:sldId id="518" r:id="rId31"/>
    <p:sldId id="499" r:id="rId32"/>
    <p:sldId id="500" r:id="rId33"/>
    <p:sldId id="501" r:id="rId34"/>
    <p:sldId id="480" r:id="rId35"/>
    <p:sldId id="488" r:id="rId36"/>
    <p:sldId id="502" r:id="rId37"/>
    <p:sldId id="504" r:id="rId38"/>
    <p:sldId id="505" r:id="rId39"/>
    <p:sldId id="482" r:id="rId40"/>
    <p:sldId id="516" r:id="rId41"/>
    <p:sldId id="489" r:id="rId42"/>
    <p:sldId id="517" r:id="rId43"/>
    <p:sldId id="506" r:id="rId44"/>
    <p:sldId id="507" r:id="rId45"/>
    <p:sldId id="508" r:id="rId46"/>
    <p:sldId id="509" r:id="rId47"/>
    <p:sldId id="510" r:id="rId48"/>
    <p:sldId id="429" r:id="rId49"/>
    <p:sldId id="475" r:id="rId50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85127" autoAdjust="0"/>
  </p:normalViewPr>
  <p:slideViewPr>
    <p:cSldViewPr snapToGrid="0">
      <p:cViewPr varScale="1">
        <p:scale>
          <a:sx n="112" d="100"/>
          <a:sy n="112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Tominski" userId="6eb7925a-4ed8-4478-9b7b-0da07fdcf4bc" providerId="ADAL" clId="{76447643-8A97-4532-9051-204969CD8674}"/>
  </pc:docChgLst>
  <pc:docChgLst>
    <pc:chgData name="Christian Tominski" userId="6eb7925a-4ed8-4478-9b7b-0da07fdcf4bc" providerId="ADAL" clId="{0A9FB1A4-97EF-46EB-8C40-7993823A933C}"/>
  </pc:docChgLst>
  <pc:docChgLst>
    <pc:chgData name="Christian Tominski" userId="6eb7925a-4ed8-4478-9b7b-0da07fdcf4bc" providerId="ADAL" clId="{05B6AA38-3FB0-4882-9A32-08241672B47D}"/>
  </pc:docChgLst>
  <pc:docChgLst>
    <pc:chgData name="Christian Tominski" userId="6eb7925a-4ed8-4478-9b7b-0da07fdcf4bc" providerId="ADAL" clId="{2E99E735-A6CE-4597-8890-693701346C85}"/>
  </pc:docChgLst>
  <pc:docChgLst>
    <pc:chgData name="Christian Tominski" userId="6eb7925a-4ed8-4478-9b7b-0da07fdcf4bc" providerId="ADAL" clId="{872F8CC1-8683-4BC4-8CBF-A10108F7AAA7}"/>
  </pc:docChgLst>
  <pc:docChgLst>
    <pc:chgData name="Christian Tominski" userId="6eb7925a-4ed8-4478-9b7b-0da07fdcf4bc" providerId="ADAL" clId="{8675406A-AE24-4073-AE4F-C05DEADA6AF7}"/>
    <pc:docChg chg="custSel modMainMaster">
      <pc:chgData name="Christian Tominski" userId="6eb7925a-4ed8-4478-9b7b-0da07fdcf4bc" providerId="ADAL" clId="{8675406A-AE24-4073-AE4F-C05DEADA6AF7}" dt="2022-12-16T13:35:04.394" v="5" actId="1076"/>
      <pc:docMkLst>
        <pc:docMk/>
      </pc:docMkLst>
      <pc:sldMasterChg chg="addSp delSp modSp">
        <pc:chgData name="Christian Tominski" userId="6eb7925a-4ed8-4478-9b7b-0da07fdcf4bc" providerId="ADAL" clId="{8675406A-AE24-4073-AE4F-C05DEADA6AF7}" dt="2022-12-16T13:35:04.394" v="5" actId="1076"/>
        <pc:sldMasterMkLst>
          <pc:docMk/>
          <pc:sldMasterMk cId="1940172702" sldId="2147483648"/>
        </pc:sldMasterMkLst>
        <pc:picChg chg="del">
          <ac:chgData name="Christian Tominski" userId="6eb7925a-4ed8-4478-9b7b-0da07fdcf4bc" providerId="ADAL" clId="{8675406A-AE24-4073-AE4F-C05DEADA6AF7}" dt="2022-12-16T13:34:45.845" v="0" actId="478"/>
          <ac:picMkLst>
            <pc:docMk/>
            <pc:sldMasterMk cId="1940172702" sldId="2147483648"/>
            <ac:picMk id="7" creationId="{AAD955C0-25FE-4824-AC1F-5A79C778B1BA}"/>
          </ac:picMkLst>
        </pc:picChg>
        <pc:picChg chg="add mod">
          <ac:chgData name="Christian Tominski" userId="6eb7925a-4ed8-4478-9b7b-0da07fdcf4bc" providerId="ADAL" clId="{8675406A-AE24-4073-AE4F-C05DEADA6AF7}" dt="2022-12-16T13:35:04.394" v="5" actId="1076"/>
          <ac:picMkLst>
            <pc:docMk/>
            <pc:sldMasterMk cId="1940172702" sldId="2147483648"/>
            <ac:picMk id="9" creationId="{A4DFA8A7-ADFA-4BEF-9FF8-DFBE7C3E53F5}"/>
          </ac:picMkLst>
        </pc:picChg>
      </pc:sldMasterChg>
    </pc:docChg>
  </pc:docChgLst>
  <pc:docChgLst>
    <pc:chgData name="Christian Tominski" userId="6eb7925a-4ed8-4478-9b7b-0da07fdcf4bc" providerId="ADAL" clId="{8B9D7469-6F09-4529-B146-E6C382C2F458}"/>
    <pc:docChg chg="undo custSel addSld modSld sldOrd">
      <pc:chgData name="Christian Tominski" userId="6eb7925a-4ed8-4478-9b7b-0da07fdcf4bc" providerId="ADAL" clId="{8B9D7469-6F09-4529-B146-E6C382C2F458}" dt="2022-12-19T09:07:30.370" v="639" actId="6549"/>
      <pc:docMkLst>
        <pc:docMk/>
      </pc:docMkLst>
      <pc:sldChg chg="modSp">
        <pc:chgData name="Christian Tominski" userId="6eb7925a-4ed8-4478-9b7b-0da07fdcf4bc" providerId="ADAL" clId="{8B9D7469-6F09-4529-B146-E6C382C2F458}" dt="2022-12-19T08:36:53.033" v="114" actId="20577"/>
        <pc:sldMkLst>
          <pc:docMk/>
          <pc:sldMk cId="635937118" sldId="477"/>
        </pc:sldMkLst>
        <pc:spChg chg="mod">
          <ac:chgData name="Christian Tominski" userId="6eb7925a-4ed8-4478-9b7b-0da07fdcf4bc" providerId="ADAL" clId="{8B9D7469-6F09-4529-B146-E6C382C2F458}" dt="2022-12-19T08:36:53.033" v="114" actId="20577"/>
          <ac:spMkLst>
            <pc:docMk/>
            <pc:sldMk cId="635937118" sldId="477"/>
            <ac:spMk id="11" creationId="{900F570A-28BB-4B8B-81C7-9633C1AAF9D7}"/>
          </ac:spMkLst>
        </pc:spChg>
      </pc:sldChg>
      <pc:sldChg chg="addSp delSp modSp">
        <pc:chgData name="Christian Tominski" userId="6eb7925a-4ed8-4478-9b7b-0da07fdcf4bc" providerId="ADAL" clId="{8B9D7469-6F09-4529-B146-E6C382C2F458}" dt="2022-12-19T08:43:15.150" v="238" actId="14100"/>
        <pc:sldMkLst>
          <pc:docMk/>
          <pc:sldMk cId="262795890" sldId="479"/>
        </pc:sldMkLst>
        <pc:spChg chg="add mod">
          <ac:chgData name="Christian Tominski" userId="6eb7925a-4ed8-4478-9b7b-0da07fdcf4bc" providerId="ADAL" clId="{8B9D7469-6F09-4529-B146-E6C382C2F458}" dt="2022-12-19T08:43:08.584" v="236" actId="1076"/>
          <ac:spMkLst>
            <pc:docMk/>
            <pc:sldMk cId="262795890" sldId="479"/>
            <ac:spMk id="9" creationId="{13A30A51-C09C-46E7-8D74-4FC65F9955F3}"/>
          </ac:spMkLst>
        </pc:spChg>
        <pc:spChg chg="add mod">
          <ac:chgData name="Christian Tominski" userId="6eb7925a-4ed8-4478-9b7b-0da07fdcf4bc" providerId="ADAL" clId="{8B9D7469-6F09-4529-B146-E6C382C2F458}" dt="2022-12-19T08:43:15.150" v="238" actId="14100"/>
          <ac:spMkLst>
            <pc:docMk/>
            <pc:sldMk cId="262795890" sldId="479"/>
            <ac:spMk id="10" creationId="{38C5D52A-6022-4904-9963-D2F067B5BEAD}"/>
          </ac:spMkLst>
        </pc:spChg>
        <pc:picChg chg="add del mod modCrop">
          <ac:chgData name="Christian Tominski" userId="6eb7925a-4ed8-4478-9b7b-0da07fdcf4bc" providerId="ADAL" clId="{8B9D7469-6F09-4529-B146-E6C382C2F458}" dt="2022-12-19T08:41:37.595" v="162" actId="478"/>
          <ac:picMkLst>
            <pc:docMk/>
            <pc:sldMk cId="262795890" sldId="479"/>
            <ac:picMk id="7" creationId="{7AD74041-0F42-4AC8-94B8-C109F6ABD8BA}"/>
          </ac:picMkLst>
        </pc:picChg>
        <pc:picChg chg="add mod">
          <ac:chgData name="Christian Tominski" userId="6eb7925a-4ed8-4478-9b7b-0da07fdcf4bc" providerId="ADAL" clId="{8B9D7469-6F09-4529-B146-E6C382C2F458}" dt="2022-12-19T08:41:40.551" v="163" actId="1076"/>
          <ac:picMkLst>
            <pc:docMk/>
            <pc:sldMk cId="262795890" sldId="479"/>
            <ac:picMk id="8" creationId="{A059D00C-373B-43AC-B99D-F671CC561C7F}"/>
          </ac:picMkLst>
        </pc:picChg>
      </pc:sldChg>
      <pc:sldChg chg="modSp">
        <pc:chgData name="Christian Tominski" userId="6eb7925a-4ed8-4478-9b7b-0da07fdcf4bc" providerId="ADAL" clId="{8B9D7469-6F09-4529-B146-E6C382C2F458}" dt="2022-12-19T08:56:15.017" v="471" actId="20577"/>
        <pc:sldMkLst>
          <pc:docMk/>
          <pc:sldMk cId="3386962378" sldId="480"/>
        </pc:sldMkLst>
        <pc:spChg chg="mod">
          <ac:chgData name="Christian Tominski" userId="6eb7925a-4ed8-4478-9b7b-0da07fdcf4bc" providerId="ADAL" clId="{8B9D7469-6F09-4529-B146-E6C382C2F458}" dt="2022-12-19T08:56:15.017" v="471" actId="20577"/>
          <ac:spMkLst>
            <pc:docMk/>
            <pc:sldMk cId="3386962378" sldId="480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9:01:02.520" v="524" actId="14100"/>
        <pc:sldMkLst>
          <pc:docMk/>
          <pc:sldMk cId="3972783271" sldId="482"/>
        </pc:sldMkLst>
        <pc:spChg chg="mod">
          <ac:chgData name="Christian Tominski" userId="6eb7925a-4ed8-4478-9b7b-0da07fdcf4bc" providerId="ADAL" clId="{8B9D7469-6F09-4529-B146-E6C382C2F458}" dt="2022-12-19T09:01:02.520" v="524" actId="14100"/>
          <ac:spMkLst>
            <pc:docMk/>
            <pc:sldMk cId="3972783271" sldId="482"/>
            <ac:spMk id="8" creationId="{7E6A2E6E-19C5-4F16-9F7C-FC5FB3987DC7}"/>
          </ac:spMkLst>
        </pc:spChg>
      </pc:sldChg>
      <pc:sldChg chg="modSp">
        <pc:chgData name="Christian Tominski" userId="6eb7925a-4ed8-4478-9b7b-0da07fdcf4bc" providerId="ADAL" clId="{8B9D7469-6F09-4529-B146-E6C382C2F458}" dt="2022-12-19T08:43:55.564" v="262" actId="20577"/>
        <pc:sldMkLst>
          <pc:docMk/>
          <pc:sldMk cId="420265433" sldId="484"/>
        </pc:sldMkLst>
        <pc:spChg chg="mod">
          <ac:chgData name="Christian Tominski" userId="6eb7925a-4ed8-4478-9b7b-0da07fdcf4bc" providerId="ADAL" clId="{8B9D7469-6F09-4529-B146-E6C382C2F458}" dt="2022-12-19T08:43:55.564" v="262" actId="20577"/>
          <ac:spMkLst>
            <pc:docMk/>
            <pc:sldMk cId="420265433" sldId="484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8:52:15.255" v="455" actId="14100"/>
        <pc:sldMkLst>
          <pc:docMk/>
          <pc:sldMk cId="3203252685" sldId="487"/>
        </pc:sldMkLst>
        <pc:spChg chg="mod">
          <ac:chgData name="Christian Tominski" userId="6eb7925a-4ed8-4478-9b7b-0da07fdcf4bc" providerId="ADAL" clId="{8B9D7469-6F09-4529-B146-E6C382C2F458}" dt="2022-12-19T08:52:15.255" v="455" actId="14100"/>
          <ac:spMkLst>
            <pc:docMk/>
            <pc:sldMk cId="3203252685" sldId="487"/>
            <ac:spMk id="9" creationId="{55611118-0A4B-4B33-A544-8E6F0AD83E52}"/>
          </ac:spMkLst>
        </pc:spChg>
        <pc:spChg chg="mod">
          <ac:chgData name="Christian Tominski" userId="6eb7925a-4ed8-4478-9b7b-0da07fdcf4bc" providerId="ADAL" clId="{8B9D7469-6F09-4529-B146-E6C382C2F458}" dt="2022-12-19T08:52:00.788" v="452" actId="20577"/>
          <ac:spMkLst>
            <pc:docMk/>
            <pc:sldMk cId="3203252685" sldId="487"/>
            <ac:spMk id="11" creationId="{900F570A-28BB-4B8B-81C7-9633C1AAF9D7}"/>
          </ac:spMkLst>
        </pc:spChg>
        <pc:picChg chg="mod">
          <ac:chgData name="Christian Tominski" userId="6eb7925a-4ed8-4478-9b7b-0da07fdcf4bc" providerId="ADAL" clId="{8B9D7469-6F09-4529-B146-E6C382C2F458}" dt="2022-12-19T08:52:08.219" v="453" actId="1076"/>
          <ac:picMkLst>
            <pc:docMk/>
            <pc:sldMk cId="3203252685" sldId="487"/>
            <ac:picMk id="12" creationId="{3F6D003D-2C9A-492C-BF2E-FBC8385C3BF6}"/>
          </ac:picMkLst>
        </pc:picChg>
      </pc:sldChg>
      <pc:sldChg chg="addSp modSp modAnim">
        <pc:chgData name="Christian Tominski" userId="6eb7925a-4ed8-4478-9b7b-0da07fdcf4bc" providerId="ADAL" clId="{8B9D7469-6F09-4529-B146-E6C382C2F458}" dt="2022-12-19T08:46:43.191" v="383" actId="1076"/>
        <pc:sldMkLst>
          <pc:docMk/>
          <pc:sldMk cId="1451745343" sldId="491"/>
        </pc:sldMkLst>
        <pc:spChg chg="add mod">
          <ac:chgData name="Christian Tominski" userId="6eb7925a-4ed8-4478-9b7b-0da07fdcf4bc" providerId="ADAL" clId="{8B9D7469-6F09-4529-B146-E6C382C2F458}" dt="2022-12-19T08:46:43.191" v="383" actId="1076"/>
          <ac:spMkLst>
            <pc:docMk/>
            <pc:sldMk cId="1451745343" sldId="491"/>
            <ac:spMk id="9" creationId="{16A0DA55-3A5C-46C5-9CFD-FED9A89B7830}"/>
          </ac:spMkLst>
        </pc:spChg>
      </pc:sldChg>
      <pc:sldChg chg="modSp">
        <pc:chgData name="Christian Tominski" userId="6eb7925a-4ed8-4478-9b7b-0da07fdcf4bc" providerId="ADAL" clId="{8B9D7469-6F09-4529-B146-E6C382C2F458}" dt="2022-12-19T08:45:34.394" v="296" actId="20577"/>
        <pc:sldMkLst>
          <pc:docMk/>
          <pc:sldMk cId="3893820381" sldId="495"/>
        </pc:sldMkLst>
        <pc:spChg chg="mod">
          <ac:chgData name="Christian Tominski" userId="6eb7925a-4ed8-4478-9b7b-0da07fdcf4bc" providerId="ADAL" clId="{8B9D7469-6F09-4529-B146-E6C382C2F458}" dt="2022-12-19T08:45:34.394" v="296" actId="20577"/>
          <ac:spMkLst>
            <pc:docMk/>
            <pc:sldMk cId="3893820381" sldId="495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8:50:52.274" v="442" actId="20577"/>
        <pc:sldMkLst>
          <pc:docMk/>
          <pc:sldMk cId="3182538017" sldId="497"/>
        </pc:sldMkLst>
        <pc:spChg chg="mod">
          <ac:chgData name="Christian Tominski" userId="6eb7925a-4ed8-4478-9b7b-0da07fdcf4bc" providerId="ADAL" clId="{8B9D7469-6F09-4529-B146-E6C382C2F458}" dt="2022-12-19T08:50:52.274" v="442" actId="20577"/>
          <ac:spMkLst>
            <pc:docMk/>
            <pc:sldMk cId="3182538017" sldId="497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8:54:50.907" v="463" actId="313"/>
        <pc:sldMkLst>
          <pc:docMk/>
          <pc:sldMk cId="255893629" sldId="499"/>
        </pc:sldMkLst>
        <pc:spChg chg="mod">
          <ac:chgData name="Christian Tominski" userId="6eb7925a-4ed8-4478-9b7b-0da07fdcf4bc" providerId="ADAL" clId="{8B9D7469-6F09-4529-B146-E6C382C2F458}" dt="2022-12-19T08:54:50.907" v="463" actId="313"/>
          <ac:spMkLst>
            <pc:docMk/>
            <pc:sldMk cId="255893629" sldId="499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8:55:08.172" v="464" actId="20577"/>
        <pc:sldMkLst>
          <pc:docMk/>
          <pc:sldMk cId="3575010390" sldId="500"/>
        </pc:sldMkLst>
        <pc:spChg chg="mod">
          <ac:chgData name="Christian Tominski" userId="6eb7925a-4ed8-4478-9b7b-0da07fdcf4bc" providerId="ADAL" clId="{8B9D7469-6F09-4529-B146-E6C382C2F458}" dt="2022-12-19T08:55:08.172" v="464" actId="20577"/>
          <ac:spMkLst>
            <pc:docMk/>
            <pc:sldMk cId="3575010390" sldId="500"/>
            <ac:spMk id="11" creationId="{900F570A-28BB-4B8B-81C7-9633C1AAF9D7}"/>
          </ac:spMkLst>
        </pc:spChg>
      </pc:sldChg>
      <pc:sldChg chg="addSp modSp">
        <pc:chgData name="Christian Tominski" userId="6eb7925a-4ed8-4478-9b7b-0da07fdcf4bc" providerId="ADAL" clId="{8B9D7469-6F09-4529-B146-E6C382C2F458}" dt="2022-12-19T09:06:26.154" v="601" actId="1076"/>
        <pc:sldMkLst>
          <pc:docMk/>
          <pc:sldMk cId="1099919225" sldId="506"/>
        </pc:sldMkLst>
        <pc:spChg chg="add mod">
          <ac:chgData name="Christian Tominski" userId="6eb7925a-4ed8-4478-9b7b-0da07fdcf4bc" providerId="ADAL" clId="{8B9D7469-6F09-4529-B146-E6C382C2F458}" dt="2022-12-19T09:06:26.154" v="601" actId="1076"/>
          <ac:spMkLst>
            <pc:docMk/>
            <pc:sldMk cId="1099919225" sldId="506"/>
            <ac:spMk id="7" creationId="{2CD7A751-0335-4E7A-938D-05B68AEA75E7}"/>
          </ac:spMkLst>
        </pc:spChg>
      </pc:sldChg>
      <pc:sldChg chg="modSp">
        <pc:chgData name="Christian Tominski" userId="6eb7925a-4ed8-4478-9b7b-0da07fdcf4bc" providerId="ADAL" clId="{8B9D7469-6F09-4529-B146-E6C382C2F458}" dt="2022-12-19T09:06:52.072" v="637" actId="20577"/>
        <pc:sldMkLst>
          <pc:docMk/>
          <pc:sldMk cId="3110364997" sldId="507"/>
        </pc:sldMkLst>
        <pc:spChg chg="mod">
          <ac:chgData name="Christian Tominski" userId="6eb7925a-4ed8-4478-9b7b-0da07fdcf4bc" providerId="ADAL" clId="{8B9D7469-6F09-4529-B146-E6C382C2F458}" dt="2022-12-19T09:06:52.072" v="637" actId="20577"/>
          <ac:spMkLst>
            <pc:docMk/>
            <pc:sldMk cId="3110364997" sldId="507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9:07:30.370" v="639" actId="6549"/>
        <pc:sldMkLst>
          <pc:docMk/>
          <pc:sldMk cId="2938993404" sldId="508"/>
        </pc:sldMkLst>
        <pc:spChg chg="mod">
          <ac:chgData name="Christian Tominski" userId="6eb7925a-4ed8-4478-9b7b-0da07fdcf4bc" providerId="ADAL" clId="{8B9D7469-6F09-4529-B146-E6C382C2F458}" dt="2022-12-19T09:07:30.370" v="639" actId="6549"/>
          <ac:spMkLst>
            <pc:docMk/>
            <pc:sldMk cId="2938993404" sldId="508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8:32:44.553" v="60" actId="20577"/>
        <pc:sldMkLst>
          <pc:docMk/>
          <pc:sldMk cId="308510248" sldId="511"/>
        </pc:sldMkLst>
        <pc:spChg chg="mod">
          <ac:chgData name="Christian Tominski" userId="6eb7925a-4ed8-4478-9b7b-0da07fdcf4bc" providerId="ADAL" clId="{8B9D7469-6F09-4529-B146-E6C382C2F458}" dt="2022-12-19T08:32:44.553" v="60" actId="20577"/>
          <ac:spMkLst>
            <pc:docMk/>
            <pc:sldMk cId="308510248" sldId="511"/>
            <ac:spMk id="11" creationId="{900F570A-28BB-4B8B-81C7-9633C1AAF9D7}"/>
          </ac:spMkLst>
        </pc:spChg>
      </pc:sldChg>
      <pc:sldChg chg="addSp modSp">
        <pc:chgData name="Christian Tominski" userId="6eb7925a-4ed8-4478-9b7b-0da07fdcf4bc" providerId="ADAL" clId="{8B9D7469-6F09-4529-B146-E6C382C2F458}" dt="2022-12-19T08:39:36.722" v="154" actId="1076"/>
        <pc:sldMkLst>
          <pc:docMk/>
          <pc:sldMk cId="3921013272" sldId="512"/>
        </pc:sldMkLst>
        <pc:spChg chg="mod">
          <ac:chgData name="Christian Tominski" userId="6eb7925a-4ed8-4478-9b7b-0da07fdcf4bc" providerId="ADAL" clId="{8B9D7469-6F09-4529-B146-E6C382C2F458}" dt="2022-12-19T08:37:38.733" v="115" actId="790"/>
          <ac:spMkLst>
            <pc:docMk/>
            <pc:sldMk cId="3921013272" sldId="512"/>
            <ac:spMk id="2" creationId="{15893C7D-4057-4B89-9CC0-934B0A9255A4}"/>
          </ac:spMkLst>
        </pc:spChg>
        <pc:spChg chg="mod">
          <ac:chgData name="Christian Tominski" userId="6eb7925a-4ed8-4478-9b7b-0da07fdcf4bc" providerId="ADAL" clId="{8B9D7469-6F09-4529-B146-E6C382C2F458}" dt="2022-12-19T08:37:38.733" v="115" actId="790"/>
          <ac:spMkLst>
            <pc:docMk/>
            <pc:sldMk cId="3921013272" sldId="512"/>
            <ac:spMk id="4" creationId="{D0F9D4C4-C165-4EA8-9436-6D4122D21297}"/>
          </ac:spMkLst>
        </pc:spChg>
        <pc:spChg chg="mod">
          <ac:chgData name="Christian Tominski" userId="6eb7925a-4ed8-4478-9b7b-0da07fdcf4bc" providerId="ADAL" clId="{8B9D7469-6F09-4529-B146-E6C382C2F458}" dt="2022-12-19T08:37:38.733" v="115" actId="790"/>
          <ac:spMkLst>
            <pc:docMk/>
            <pc:sldMk cId="3921013272" sldId="512"/>
            <ac:spMk id="5" creationId="{83BB17BF-5579-4CEF-97E7-DFF1C24190A8}"/>
          </ac:spMkLst>
        </pc:spChg>
        <pc:spChg chg="mod">
          <ac:chgData name="Christian Tominski" userId="6eb7925a-4ed8-4478-9b7b-0da07fdcf4bc" providerId="ADAL" clId="{8B9D7469-6F09-4529-B146-E6C382C2F458}" dt="2022-12-19T08:37:38.733" v="115" actId="790"/>
          <ac:spMkLst>
            <pc:docMk/>
            <pc:sldMk cId="3921013272" sldId="512"/>
            <ac:spMk id="6" creationId="{8699AF33-765C-4703-8701-6FDAF4EE13A8}"/>
          </ac:spMkLst>
        </pc:spChg>
        <pc:spChg chg="add mod">
          <ac:chgData name="Christian Tominski" userId="6eb7925a-4ed8-4478-9b7b-0da07fdcf4bc" providerId="ADAL" clId="{8B9D7469-6F09-4529-B146-E6C382C2F458}" dt="2022-12-19T08:39:36.722" v="154" actId="1076"/>
          <ac:spMkLst>
            <pc:docMk/>
            <pc:sldMk cId="3921013272" sldId="512"/>
            <ac:spMk id="7" creationId="{0DF0853E-B64B-4802-ABAC-76AD0EF9E575}"/>
          </ac:spMkLst>
        </pc:spChg>
        <pc:spChg chg="mod">
          <ac:chgData name="Christian Tominski" userId="6eb7925a-4ed8-4478-9b7b-0da07fdcf4bc" providerId="ADAL" clId="{8B9D7469-6F09-4529-B146-E6C382C2F458}" dt="2022-12-19T08:37:38.733" v="115" actId="790"/>
          <ac:spMkLst>
            <pc:docMk/>
            <pc:sldMk cId="3921013272" sldId="512"/>
            <ac:spMk id="9" creationId="{F985DEB3-A94A-4BB0-9A83-6C0F6A281C0F}"/>
          </ac:spMkLst>
        </pc:spChg>
        <pc:spChg chg="add mod">
          <ac:chgData name="Christian Tominski" userId="6eb7925a-4ed8-4478-9b7b-0da07fdcf4bc" providerId="ADAL" clId="{8B9D7469-6F09-4529-B146-E6C382C2F458}" dt="2022-12-19T08:39:29.511" v="153" actId="1076"/>
          <ac:spMkLst>
            <pc:docMk/>
            <pc:sldMk cId="3921013272" sldId="512"/>
            <ac:spMk id="10" creationId="{0F1BBD56-A427-4CEA-8FE6-9707CE44A2F0}"/>
          </ac:spMkLst>
        </pc:spChg>
        <pc:spChg chg="mod">
          <ac:chgData name="Christian Tominski" userId="6eb7925a-4ed8-4478-9b7b-0da07fdcf4bc" providerId="ADAL" clId="{8B9D7469-6F09-4529-B146-E6C382C2F458}" dt="2022-12-19T08:37:38.733" v="115" actId="790"/>
          <ac:spMkLst>
            <pc:docMk/>
            <pc:sldMk cId="3921013272" sldId="512"/>
            <ac:spMk id="11" creationId="{900F570A-28BB-4B8B-81C7-9633C1AAF9D7}"/>
          </ac:spMkLst>
        </pc:spChg>
        <pc:spChg chg="add mod">
          <ac:chgData name="Christian Tominski" userId="6eb7925a-4ed8-4478-9b7b-0da07fdcf4bc" providerId="ADAL" clId="{8B9D7469-6F09-4529-B146-E6C382C2F458}" dt="2022-12-19T08:39:23.339" v="152" actId="1076"/>
          <ac:spMkLst>
            <pc:docMk/>
            <pc:sldMk cId="3921013272" sldId="512"/>
            <ac:spMk id="12" creationId="{D698E8D5-7717-4CE5-AE56-95B5AEAE57F3}"/>
          </ac:spMkLst>
        </pc:spChg>
      </pc:sldChg>
      <pc:sldChg chg="modSp">
        <pc:chgData name="Christian Tominski" userId="6eb7925a-4ed8-4478-9b7b-0da07fdcf4bc" providerId="ADAL" clId="{8B9D7469-6F09-4529-B146-E6C382C2F458}" dt="2022-12-19T08:31:07.867" v="45" actId="20577"/>
        <pc:sldMkLst>
          <pc:docMk/>
          <pc:sldMk cId="554976974" sldId="513"/>
        </pc:sldMkLst>
        <pc:spChg chg="mod">
          <ac:chgData name="Christian Tominski" userId="6eb7925a-4ed8-4478-9b7b-0da07fdcf4bc" providerId="ADAL" clId="{8B9D7469-6F09-4529-B146-E6C382C2F458}" dt="2022-12-19T08:31:07.867" v="45" actId="20577"/>
          <ac:spMkLst>
            <pc:docMk/>
            <pc:sldMk cId="554976974" sldId="513"/>
            <ac:spMk id="11" creationId="{900F570A-28BB-4B8B-81C7-9633C1AAF9D7}"/>
          </ac:spMkLst>
        </pc:spChg>
      </pc:sldChg>
      <pc:sldChg chg="modSp">
        <pc:chgData name="Christian Tominski" userId="6eb7925a-4ed8-4478-9b7b-0da07fdcf4bc" providerId="ADAL" clId="{8B9D7469-6F09-4529-B146-E6C382C2F458}" dt="2022-12-19T09:02:22.320" v="571" actId="14100"/>
        <pc:sldMkLst>
          <pc:docMk/>
          <pc:sldMk cId="3080458901" sldId="516"/>
        </pc:sldMkLst>
        <pc:spChg chg="mod">
          <ac:chgData name="Christian Tominski" userId="6eb7925a-4ed8-4478-9b7b-0da07fdcf4bc" providerId="ADAL" clId="{8B9D7469-6F09-4529-B146-E6C382C2F458}" dt="2022-12-19T09:02:22.320" v="571" actId="14100"/>
          <ac:spMkLst>
            <pc:docMk/>
            <pc:sldMk cId="3080458901" sldId="516"/>
            <ac:spMk id="11" creationId="{900F570A-28BB-4B8B-81C7-9633C1AAF9D7}"/>
          </ac:spMkLst>
        </pc:spChg>
      </pc:sldChg>
      <pc:sldChg chg="modSp add ord">
        <pc:chgData name="Christian Tominski" userId="6eb7925a-4ed8-4478-9b7b-0da07fdcf4bc" providerId="ADAL" clId="{8B9D7469-6F09-4529-B146-E6C382C2F458}" dt="2022-12-19T08:53:42.088" v="459" actId="207"/>
        <pc:sldMkLst>
          <pc:docMk/>
          <pc:sldMk cId="2199036829" sldId="518"/>
        </pc:sldMkLst>
        <pc:spChg chg="mod">
          <ac:chgData name="Christian Tominski" userId="6eb7925a-4ed8-4478-9b7b-0da07fdcf4bc" providerId="ADAL" clId="{8B9D7469-6F09-4529-B146-E6C382C2F458}" dt="2022-12-19T08:53:42.088" v="459" actId="207"/>
          <ac:spMkLst>
            <pc:docMk/>
            <pc:sldMk cId="2199036829" sldId="518"/>
            <ac:spMk id="3" creationId="{5CB84DAD-4550-4767-A8C4-FE9124E8A58E}"/>
          </ac:spMkLst>
        </pc:spChg>
      </pc:sldChg>
    </pc:docChg>
  </pc:docChgLst>
  <pc:docChgLst>
    <pc:chgData name="Christian Tominski" userId="6eb7925a-4ed8-4478-9b7b-0da07fdcf4bc" providerId="ADAL" clId="{849C1251-BA0F-4EBF-BA0E-31C6ED27F4AF}"/>
  </pc:docChgLst>
  <pc:docChgLst>
    <pc:chgData name="Christian Tominski" userId="6eb7925a-4ed8-4478-9b7b-0da07fdcf4bc" providerId="ADAL" clId="{217C3F00-2CCF-4338-8581-AE5C01FB9BA2}"/>
  </pc:docChgLst>
  <pc:docChgLst>
    <pc:chgData name="Christian Tominski" userId="6eb7925a-4ed8-4478-9b7b-0da07fdcf4bc" providerId="ADAL" clId="{86357287-60D0-4366-BBB7-10B7BE1D0E71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8F857-894E-4C1A-916E-3BBF3461472F}" type="datetimeFigureOut">
              <a:rPr lang="aa-ET" smtClean="0"/>
              <a:t>12/19/2022</a:t>
            </a:fld>
            <a:endParaRPr lang="aa-E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1A4A3-1D19-4712-B27D-4710557593F6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5022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59569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67877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733010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Alpha-blending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Histograms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7614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3713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023255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011203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73502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9225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95813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8473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89790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028574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4028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378597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82103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02496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29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99085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50806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478016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073453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0489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08189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64165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27501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599775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625717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368281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39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0123223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Figure source: https://citeseerx.ist.psu.edu/viewdoc/download?doi=10.1.1.130.90&amp;rep=rep1&amp;type=pdf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56207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748241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55941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76665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7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963936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507974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450603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46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93608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82362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3657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5840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2705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1A4A3-1D19-4712-B27D-4710557593F6}" type="slidenum">
              <a:rPr lang="aa-ET" smtClean="0"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5681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F8C8-6E22-430A-966C-9DA6E0AA9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68F4C-C5A7-47F9-91F8-E82593A00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D9707-4F24-46CC-9BE5-AE6AA05E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63B8-224B-4B24-A90E-5AF97AF14DA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23DC-F2E6-4246-905B-DF3DFCA07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81B5E-1414-4B29-97D8-09B6043F2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8586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913-FC9A-4BA5-8DAB-931CE913C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2A994-0968-4EEC-A4C2-82A29D9A6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AEA9-0A69-4FEE-A59C-78D20A8B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A787-7BAA-4F01-971C-661F2CE7C5B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48CAD-B624-49D9-94A7-C03D954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598-694D-4452-92FB-6BF11FB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347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36B9B-4E08-4881-BB05-CDF529715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27CDB-AB41-4690-B76E-ADAB129A9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B64B5-5020-41C7-99F4-6B572A83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3D253-B8A7-45A8-83F9-BD6AE9842FF0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5669-CADA-4B86-ACE7-299AE008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3D6C3-725A-49D4-8720-0757527B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233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E1B37-866A-4BA7-B8E3-0E6436A5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21FC-528F-4CB4-83A2-C73198C38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7E55B-3A1B-4F48-B157-5272C013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472AA-9F61-40D1-B344-810F766CF97C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19D8-4EA8-45A4-867F-F5AEFD99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5B661-BDE4-42F5-91F7-773B0EAA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2013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E8D2-4C6D-45CE-ABEA-F61C6A7C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5DA1-3E02-4F87-82EC-511FEDA6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6D2EB-89DF-43E3-8B6C-C3179797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3372-A841-41A2-9B45-DC30844DD7F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6DFA1-B713-426E-9F38-D82A17465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3F8ED-C838-4DC3-9844-14CF3E58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844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1C3B-60F0-4BC2-9CC9-DB035449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EA885-45CF-43B0-B885-D3A406C1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AFDFC-F972-4331-97EA-B615C260F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91D0F-CB8F-4ADF-A4E7-C89E00A19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5DA6-36D1-4D9E-B4C1-3B6C5AACABE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C073B-BE97-473A-82D8-A2297990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1415-7467-4B29-A611-B9CC392B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3124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CB8F-0C14-4306-A510-B44D5E43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82EA8-5A6B-4476-B285-0CE22227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AFF95-6A4C-4D5A-999A-478651EDD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A9172-1B6E-4210-AD9E-551C8E16C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98DC7-4BFA-479B-9509-DEE616BB68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E403B-E8DB-4B9C-8036-11209E296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4358-4FDC-4738-B2DA-D5489650160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960A5-6433-4A56-B5A7-F8CD5E1F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33D48-5EA3-41FD-A064-5824BB06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68836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2C91-C313-41AB-A63F-D4928958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ACF39-02EF-41E5-A9FB-AC7BB4A4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114B-A9AF-46BD-9A5C-4FF6A7EBA81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0923-24FC-4E4F-B9EA-58594478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6F8-34D0-4E2D-BF95-EC1B16EF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9462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C602F-DD45-4B76-929A-F2C52E49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9AE9-6C34-456A-AF2A-14DF8DDD083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06AA6-968F-4EEE-9473-2D5DD486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F9082-39BF-4B85-A836-EAA6995B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9331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83C2-BDB0-4AAF-A8D9-D45360FC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D0E42-A850-4435-996F-2BA65C6DF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A90B-A3DA-4C2C-B04F-434BEFC48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237FC-7394-49C2-9D23-CAE64726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FD63C-52EE-4000-87F0-09570AD2D930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C3794-F599-4E0E-84BB-3691307D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9EBF0-33E3-4963-9246-4EF6AEBB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766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347A-685E-4B24-81F7-77132591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057ED-8B74-4DFD-BC28-EE0095C0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B5709-2E3B-4329-84BD-3F2C7218C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A4144-13BE-4548-B7C9-FB0896E8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C14DC-2C50-4E54-91FE-E0115FAE1CF5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D8F5C-2D83-45DB-B357-EB90A378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3E464-1BA4-4B61-8975-3D90ED6E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2158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6D0A9-7B3F-4E50-9619-83FFE4B1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C8F0-E6B4-49F6-A724-FAA78F4A7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4863-EBF6-4973-8CE5-470709D7D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3614A-492A-4BDF-B57F-590B2E555BC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9FC9-8FC9-45C0-BF73-E855715CF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1858C-9435-48FE-B544-5A758689C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2BB75-8474-4E4F-9359-D617846A1479}" type="slidenum">
              <a:rPr lang="aa-ET" smtClean="0"/>
              <a:t>‹#›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CA3A21-040B-4875-A792-9E5D9E5CFF8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78622" y="6348586"/>
            <a:ext cx="746937" cy="3734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4DFA8A7-ADFA-4BEF-9FF8-DFBE7C3E53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97843" y="6350441"/>
            <a:ext cx="1280779" cy="3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TVCG.2017.27441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0-387-68628-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9/TVCG.2011.201" TargetMode="Externa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xqJJ934Re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9/IV.2007.50" TargetMode="External"/><Relationship Id="rId4" Type="http://schemas.openxmlformats.org/officeDocument/2006/relationships/image" Target="../media/image37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bservablehq.com/@d3/bar-chart" TargetMode="External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45/97924.97933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VCG.2017.2744184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bservablehq.com/@d3/parallel-coordinates" TargetMode="External"/><Relationship Id="rId5" Type="http://schemas.openxmlformats.org/officeDocument/2006/relationships/hyperlink" Target="https://observablehq.com/@d3/splom" TargetMode="External"/><Relationship Id="rId4" Type="http://schemas.openxmlformats.org/officeDocument/2006/relationships/hyperlink" Target="https://datavizcatalogue.co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191666.19177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BCAF-DE3C-45FB-B5EF-C5BE2BE229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Visual</a:t>
            </a:r>
            <a:br>
              <a:rPr lang="en-US" dirty="0"/>
            </a:br>
            <a:r>
              <a:rPr lang="en-US" dirty="0"/>
              <a:t>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AB694-2A15-494B-96DA-DEFFF76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05 – Multivariate visualization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B9B624-7F83-401F-B4D3-09C94640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Christian Tominski, University of Rostock</a:t>
            </a:r>
            <a:endParaRPr lang="aa-E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3E852-3C7B-468A-B1C8-F609F6BC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1</a:t>
            </a:fld>
            <a:endParaRPr lang="aa-ET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348723-D7BA-4D59-8FFD-B808EBF3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4E69-BC55-41B8-87DE-2F85E1D9752B}" type="datetime1">
              <a:rPr lang="en-US" smtClean="0"/>
              <a:t>12/19/2022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7318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bi-variate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41096" cy="4351338"/>
          </a:xfrm>
        </p:spPr>
        <p:txBody>
          <a:bodyPr>
            <a:noAutofit/>
          </a:bodyPr>
          <a:lstStyle/>
          <a:p>
            <a:r>
              <a:rPr lang="en-US"/>
              <a:t>Enhancing </a:t>
            </a:r>
            <a:r>
              <a:rPr lang="en-US" b="1"/>
              <a:t>scatterplots </a:t>
            </a:r>
          </a:p>
          <a:p>
            <a:pPr lvl="1"/>
            <a:r>
              <a:rPr lang="en-US"/>
              <a:t>Hexagonal binning:</a:t>
            </a:r>
          </a:p>
          <a:p>
            <a:pPr lvl="2"/>
            <a:r>
              <a:rPr lang="en-US"/>
              <a:t>Subdivide drawing space into discrete cells</a:t>
            </a:r>
          </a:p>
          <a:p>
            <a:pPr lvl="2"/>
            <a:r>
              <a:rPr lang="en-US"/>
              <a:t>Color-code cells according to class and density information</a:t>
            </a:r>
          </a:p>
          <a:p>
            <a:pPr lvl="1"/>
            <a:r>
              <a:rPr lang="en-US"/>
              <a:t>Splatter plots</a:t>
            </a:r>
          </a:p>
          <a:p>
            <a:pPr lvl="2"/>
            <a:r>
              <a:rPr lang="en-US"/>
              <a:t>Extract and visualize dense parts as contours</a:t>
            </a:r>
          </a:p>
          <a:p>
            <a:pPr lvl="2"/>
            <a:r>
              <a:rPr lang="en-US"/>
              <a:t>Smooth color gradients indicate density</a:t>
            </a:r>
          </a:p>
          <a:p>
            <a:pPr lvl="2"/>
            <a:r>
              <a:rPr lang="en-US"/>
              <a:t>Show outliers as individual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7AB16-4430-498D-B9B0-79987D6D731C}" type="datetime1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B092E-8ADB-44CF-98D1-6B2E6F86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26" y="1825625"/>
            <a:ext cx="4681136" cy="4321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85DEB3-A94A-4BB0-9A83-6C0F6A281C0F}"/>
              </a:ext>
            </a:extLst>
          </p:cNvPr>
          <p:cNvSpPr/>
          <p:nvPr/>
        </p:nvSpPr>
        <p:spPr>
          <a:xfrm>
            <a:off x="8488938" y="1456293"/>
            <a:ext cx="298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(</a:t>
            </a:r>
            <a:r>
              <a:rPr lang="en-US">
                <a:hlinkClick r:id="rId4"/>
              </a:rPr>
              <a:t>Sarikaya and Gleicher, 2017</a:t>
            </a:r>
            <a:r>
              <a:rPr lang="en-US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0853E-B64B-4802-ABAC-76AD0EF9E575}"/>
              </a:ext>
            </a:extLst>
          </p:cNvPr>
          <p:cNvSpPr txBox="1"/>
          <p:nvPr/>
        </p:nvSpPr>
        <p:spPr>
          <a:xfrm>
            <a:off x="6931511" y="6048572"/>
            <a:ext cx="98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Scatterplot</a:t>
            </a:r>
            <a:endParaRPr lang="en-D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1BBD56-A427-4CEA-8FE6-9707CE44A2F0}"/>
              </a:ext>
            </a:extLst>
          </p:cNvPr>
          <p:cNvSpPr txBox="1"/>
          <p:nvPr/>
        </p:nvSpPr>
        <p:spPr>
          <a:xfrm>
            <a:off x="8448787" y="6048572"/>
            <a:ext cx="1094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Hex. binning</a:t>
            </a:r>
            <a:endParaRPr lang="en-D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98E8D5-7717-4CE5-AE56-95B5AEAE57F3}"/>
              </a:ext>
            </a:extLst>
          </p:cNvPr>
          <p:cNvSpPr txBox="1"/>
          <p:nvPr/>
        </p:nvSpPr>
        <p:spPr>
          <a:xfrm>
            <a:off x="10058746" y="6048572"/>
            <a:ext cx="1048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Splatterplot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392101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bi-variate visualizations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900F570A-28BB-4B8B-81C7-9633C1AAF9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31036"/>
                <a:ext cx="5841096" cy="435133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Going from 2 to </a:t>
                </a:r>
                <a:r>
                  <a:rPr lang="en-GB" i="1" dirty="0"/>
                  <a:t>m</a:t>
                </a:r>
                <a:r>
                  <a:rPr lang="en-GB" dirty="0"/>
                  <a:t> data attributes</a:t>
                </a:r>
              </a:p>
              <a:p>
                <a:pPr lvl="1"/>
                <a:r>
                  <a:rPr lang="en-GB" dirty="0"/>
                  <a:t>Create </a:t>
                </a:r>
                <a:r>
                  <a:rPr lang="en-GB" b="1" dirty="0"/>
                  <a:t>scatterplot matrix</a:t>
                </a:r>
                <a:r>
                  <a:rPr lang="en-GB" dirty="0"/>
                  <a:t> (SPLOM)</a:t>
                </a:r>
                <a:br>
                  <a:rPr lang="en-GB" dirty="0"/>
                </a:br>
                <a:r>
                  <a:rPr lang="en-GB" dirty="0"/>
                  <a:t>with </a:t>
                </a:r>
                <a:r>
                  <a:rPr lang="en-GB" i="1" dirty="0"/>
                  <a:t>m</a:t>
                </a:r>
                <a:r>
                  <a:rPr lang="en-GB" i="1" baseline="30000" dirty="0"/>
                  <a:t>2</a:t>
                </a:r>
                <a:r>
                  <a:rPr lang="en-GB" i="1" dirty="0"/>
                  <a:t> – m</a:t>
                </a:r>
                <a:r>
                  <a:rPr lang="en-GB" dirty="0"/>
                  <a:t> individual scatter plots</a:t>
                </a:r>
              </a:p>
              <a:p>
                <a:pPr lvl="1"/>
                <a:r>
                  <a:rPr lang="en-GB" dirty="0"/>
                  <a:t>Each plot shows the data for a pair of attributes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Diagonal can be used for additional information</a:t>
                </a: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900F570A-28BB-4B8B-81C7-9633C1AAF9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31036"/>
                <a:ext cx="5841096" cy="4351338"/>
              </a:xfrm>
              <a:blipFill>
                <a:blip r:embed="rId3"/>
                <a:stretch>
                  <a:fillRect l="-1879" t="-224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8565-3DE0-4BDD-B1DE-A89FE9A0B198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11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86EADB-F9EC-41BA-A256-EEB00B469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20" y="1599883"/>
            <a:ext cx="457708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bi-variate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 and cons</a:t>
            </a:r>
          </a:p>
          <a:p>
            <a:pPr lvl="1"/>
            <a:r>
              <a:rPr lang="en-US" dirty="0"/>
              <a:t>Overview of all bi-variate data relations</a:t>
            </a:r>
          </a:p>
          <a:p>
            <a:pPr lvl="1"/>
            <a:r>
              <a:rPr lang="en-US" dirty="0"/>
              <a:t>Only bivariate relations visualized directly</a:t>
            </a:r>
          </a:p>
          <a:p>
            <a:pPr lvl="1"/>
            <a:r>
              <a:rPr lang="en-US" dirty="0"/>
              <a:t>Analyzing true multi-variate data relations requires additional techniques (e.g., brushing &amp; linking for tracing individual data elements across plots, see lecture on interaction)</a:t>
            </a:r>
          </a:p>
          <a:p>
            <a:pPr lvl="1"/>
            <a:r>
              <a:rPr lang="en-US" dirty="0"/>
              <a:t>Reordering of matrix rows and columns might be useful</a:t>
            </a:r>
          </a:p>
          <a:p>
            <a:pPr lvl="1"/>
            <a:r>
              <a:rPr lang="en-US" dirty="0"/>
              <a:t>Does not scale with very high numbers of attributes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B5550-4332-453C-9C72-F860D1245AC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490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Polyline-based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Goal: Overcome separation of tuple values in</a:t>
            </a:r>
            <a:br>
              <a:rPr lang="en-GB" dirty="0"/>
            </a:br>
            <a:r>
              <a:rPr lang="en-GB" dirty="0"/>
              <a:t>combined bi-variate visualization</a:t>
            </a:r>
          </a:p>
          <a:p>
            <a:r>
              <a:rPr lang="en-GB" dirty="0"/>
              <a:t>Approach:</a:t>
            </a:r>
          </a:p>
          <a:p>
            <a:pPr lvl="1"/>
            <a:r>
              <a:rPr lang="en-GB" dirty="0"/>
              <a:t>Each attribute mapped to an axis</a:t>
            </a:r>
          </a:p>
          <a:p>
            <a:pPr lvl="1"/>
            <a:r>
              <a:rPr lang="en-GB" dirty="0"/>
              <a:t>Each tuple represented as a polyline that passes through the axes at points corresponding to a tuple’s data values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0744-90CF-41A5-8F71-5C5E16BB6ED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13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9D00C-373B-43AC-B99D-F671CC561C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0"/>
          <a:stretch/>
        </p:blipFill>
        <p:spPr>
          <a:xfrm>
            <a:off x="2650866" y="4554015"/>
            <a:ext cx="6890267" cy="1524883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13A30A51-C09C-46E7-8D74-4FC65F9955F3}"/>
              </a:ext>
            </a:extLst>
          </p:cNvPr>
          <p:cNvSpPr/>
          <p:nvPr/>
        </p:nvSpPr>
        <p:spPr>
          <a:xfrm>
            <a:off x="9661189" y="4679909"/>
            <a:ext cx="1237777" cy="443755"/>
          </a:xfrm>
          <a:prstGeom prst="borderCallout1">
            <a:avLst>
              <a:gd name="adj1" fmla="val 107129"/>
              <a:gd name="adj2" fmla="val 4467"/>
              <a:gd name="adj3" fmla="val 162685"/>
              <a:gd name="adj4" fmla="val -21693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Axes represent data attributes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38C5D52A-6022-4904-9963-D2F067B5BEAD}"/>
              </a:ext>
            </a:extLst>
          </p:cNvPr>
          <p:cNvSpPr/>
          <p:nvPr/>
        </p:nvSpPr>
        <p:spPr>
          <a:xfrm>
            <a:off x="7286210" y="4042791"/>
            <a:ext cx="1403429" cy="443755"/>
          </a:xfrm>
          <a:prstGeom prst="borderCallout1">
            <a:avLst>
              <a:gd name="adj1" fmla="val 107129"/>
              <a:gd name="adj2" fmla="val 4467"/>
              <a:gd name="adj3" fmla="val 187003"/>
              <a:gd name="adj4" fmla="val -18051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Polylines represent data values</a:t>
            </a:r>
          </a:p>
        </p:txBody>
      </p:sp>
    </p:spTree>
    <p:extLst>
      <p:ext uri="{BB962C8B-B14F-4D97-AF65-F5344CB8AC3E}">
        <p14:creationId xmlns:p14="http://schemas.microsoft.com/office/powerpoint/2010/main" val="26279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Polyline-based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Different layouts of axes possible:</a:t>
            </a:r>
          </a:p>
          <a:p>
            <a:pPr lvl="1"/>
            <a:r>
              <a:rPr lang="en-GB" b="1" dirty="0"/>
              <a:t>Parallel coordinates</a:t>
            </a:r>
            <a:r>
              <a:rPr lang="en-GB" dirty="0"/>
              <a:t> (</a:t>
            </a:r>
            <a:r>
              <a:rPr lang="en-GB" dirty="0">
                <a:hlinkClick r:id="rId3"/>
              </a:rPr>
              <a:t>Inselberg, 2009</a:t>
            </a:r>
            <a:r>
              <a:rPr lang="en-GB" dirty="0"/>
              <a:t>), radial coordinates,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AC78-27B9-4869-B551-6FA89C1B79D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14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870F8-920D-433C-8269-A2C7DF874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14" y="3227222"/>
            <a:ext cx="10001771" cy="2824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46E15C-ED58-4146-B19C-9F964653006D}"/>
              </a:ext>
            </a:extLst>
          </p:cNvPr>
          <p:cNvSpPr txBox="1"/>
          <p:nvPr/>
        </p:nvSpPr>
        <p:spPr>
          <a:xfrm rot="284115">
            <a:off x="8709741" y="2848296"/>
            <a:ext cx="3084319" cy="6229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Leave a gap in the center to ensure tuples with minimal values are visible.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0DA55-3A5C-46C5-9CFD-FED9A89B7830}"/>
              </a:ext>
            </a:extLst>
          </p:cNvPr>
          <p:cNvSpPr txBox="1"/>
          <p:nvPr/>
        </p:nvSpPr>
        <p:spPr>
          <a:xfrm rot="21177283">
            <a:off x="9455028" y="1901707"/>
            <a:ext cx="2496055" cy="6229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A radial layout of axes also goes by the name of </a:t>
            </a:r>
            <a:r>
              <a:rPr lang="en-US" sz="1400" b="1" dirty="0">
                <a:sym typeface="Wingdings" panose="05000000000000000000" pitchFamily="2" charset="2"/>
              </a:rPr>
              <a:t>radar chart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517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Polyline-based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Pros and cons</a:t>
            </a:r>
          </a:p>
          <a:p>
            <a:pPr lvl="1"/>
            <a:r>
              <a:rPr lang="en-GB" dirty="0"/>
              <a:t>Advantage: Polylines make tuples explicitly visible (not just bi-variate dots)</a:t>
            </a:r>
          </a:p>
          <a:p>
            <a:pPr lvl="1"/>
            <a:r>
              <a:rPr lang="en-GB" dirty="0"/>
              <a:t>Otherwise, basically the same pros and cons as for combined bi-variate vis.</a:t>
            </a:r>
          </a:p>
          <a:p>
            <a:pPr lvl="1"/>
            <a:r>
              <a:rPr lang="en-US" dirty="0"/>
              <a:t>Again, over-plotting can be a problem in dense parts of the data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Unclear how many data tuples are represented by a polyline segment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to deal with over-plotting of polylines?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271DB-E1F1-473C-91AD-BD0B723081F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2026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Polyline-based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Over-plotting can be dealt with by attaching histograms to the axes</a:t>
            </a:r>
          </a:p>
          <a:p>
            <a:r>
              <a:rPr lang="en-GB" dirty="0"/>
              <a:t>Histograms visualize the data distribution for each data variable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DA6BD-AD32-4BA9-9431-06C583A05A2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16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1BC93-15E5-477A-845D-B2D6939CE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4" y="3179298"/>
            <a:ext cx="9844408" cy="28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10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Polyline-based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Interpretation of parallel coordinates requires some training</a:t>
            </a:r>
          </a:p>
          <a:p>
            <a:pPr lvl="1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would the depicted data would look like in scatterplots?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6D785-F134-4DF1-A7CD-2A9DD0E5B90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17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68746E0-B987-465B-ACED-72E93BB8E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1830" y="3100289"/>
            <a:ext cx="9215120" cy="31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Polyline-based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Interpretation of parallel coordinates requires some training</a:t>
            </a:r>
          </a:p>
          <a:p>
            <a:pPr lvl="1"/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would the depicted data would look like in scatterplots?</a:t>
            </a:r>
          </a:p>
          <a:p>
            <a:pPr lvl="1"/>
            <a:r>
              <a:rPr lang="en-GB" dirty="0"/>
              <a:t>Here is the answer: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7AE5-C64C-47D5-A7EC-5C501869051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18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DE3E12E-3344-4FE3-8573-9242F3B4F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26" y="3561568"/>
            <a:ext cx="9857155" cy="25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2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Axes-based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Interesting observation: Parallel coordinates, radial coordinates, scatterplots, scatterplot matrices, line charts, all follow the same basic design pattern: </a:t>
            </a:r>
          </a:p>
          <a:p>
            <a:pPr lvl="1"/>
            <a:r>
              <a:rPr lang="en-GB" b="1" dirty="0"/>
              <a:t>Axes:</a:t>
            </a:r>
            <a:r>
              <a:rPr lang="en-GB" dirty="0"/>
              <a:t> Define how data variables are mapped to display positions</a:t>
            </a:r>
          </a:p>
          <a:p>
            <a:pPr lvl="2"/>
            <a:r>
              <a:rPr lang="en-GB" dirty="0"/>
              <a:t>Simple axis, scroll axis, </a:t>
            </a:r>
            <a:r>
              <a:rPr lang="en-GB" dirty="0" err="1"/>
              <a:t>focus+context</a:t>
            </a:r>
            <a:r>
              <a:rPr lang="en-GB" dirty="0"/>
              <a:t> axis, hierarchical axis, …</a:t>
            </a:r>
          </a:p>
          <a:p>
            <a:pPr lvl="1"/>
            <a:r>
              <a:rPr lang="en-GB" b="1" dirty="0"/>
              <a:t>Axes arrangement:</a:t>
            </a:r>
            <a:r>
              <a:rPr lang="en-GB" dirty="0"/>
              <a:t> Defines how axes are laid out on the display</a:t>
            </a:r>
          </a:p>
          <a:p>
            <a:pPr lvl="2"/>
            <a:r>
              <a:rPr lang="en-GB" dirty="0"/>
              <a:t>Parallel coordinates, scatterplot matrix, radial coordinates, etc.</a:t>
            </a:r>
          </a:p>
          <a:p>
            <a:pPr lvl="1"/>
            <a:r>
              <a:rPr lang="en-GB" b="1" dirty="0"/>
              <a:t>Data drawing:</a:t>
            </a:r>
            <a:r>
              <a:rPr lang="en-GB" dirty="0"/>
              <a:t> Defines how data tuples are drawn</a:t>
            </a:r>
          </a:p>
          <a:p>
            <a:pPr lvl="2"/>
            <a:r>
              <a:rPr lang="en-GB" dirty="0"/>
              <a:t>Open polyline (par. </a:t>
            </a:r>
            <a:r>
              <a:rPr lang="en-GB" dirty="0" err="1"/>
              <a:t>coord</a:t>
            </a:r>
            <a:r>
              <a:rPr lang="en-GB" dirty="0"/>
              <a:t>.), closed polyline (radial </a:t>
            </a:r>
            <a:r>
              <a:rPr lang="en-GB" dirty="0" err="1"/>
              <a:t>coord</a:t>
            </a:r>
            <a:r>
              <a:rPr lang="en-GB" dirty="0"/>
              <a:t>.), dots (scatterplot), connected dots (line chart)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 Family of visualization techniques: </a:t>
            </a:r>
            <a:r>
              <a:rPr lang="en-GB" b="1" dirty="0">
                <a:sym typeface="Wingdings" panose="05000000000000000000" pitchFamily="2" charset="2"/>
              </a:rPr>
              <a:t>Axes-based visualization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E415-02C0-4542-90D8-30D0A1AD2050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19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89382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we visualize data with multiple variables: Learn basic visualization techniques for multivariate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3CA3-753A-4390-B607-943776B0F4E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89945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Axes-based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Different types of axes</a:t>
            </a:r>
          </a:p>
          <a:p>
            <a:pPr lvl="1"/>
            <a:r>
              <a:rPr lang="en-GB" dirty="0"/>
              <a:t>Simple axis</a:t>
            </a:r>
          </a:p>
          <a:p>
            <a:pPr lvl="1"/>
            <a:r>
              <a:rPr lang="en-GB" dirty="0"/>
              <a:t>Scroll axis</a:t>
            </a:r>
          </a:p>
          <a:p>
            <a:pPr lvl="1"/>
            <a:r>
              <a:rPr lang="en-GB" dirty="0" err="1"/>
              <a:t>Focus+context</a:t>
            </a:r>
            <a:r>
              <a:rPr lang="en-GB" dirty="0"/>
              <a:t> axis</a:t>
            </a:r>
          </a:p>
          <a:p>
            <a:pPr lvl="1"/>
            <a:r>
              <a:rPr lang="en-GB" dirty="0"/>
              <a:t>Hierarchical axis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6F40-7E85-4FD0-B8F3-5C51B6B6750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20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38258-8025-4ECC-890A-8BB3BDEF3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53" y="1825625"/>
            <a:ext cx="2547258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F04BA-02CA-46C4-8A89-38DC94AA1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69" y="1825625"/>
            <a:ext cx="2547257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2740B7-159E-4611-8AC7-D5D53ADAB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69" y="3927988"/>
            <a:ext cx="2547257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207979-B16C-4147-A0E2-EBC85ADFF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54" y="3927988"/>
            <a:ext cx="254725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80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Axes-based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6015" cy="4351338"/>
          </a:xfrm>
        </p:spPr>
        <p:txBody>
          <a:bodyPr>
            <a:noAutofit/>
          </a:bodyPr>
          <a:lstStyle/>
          <a:p>
            <a:r>
              <a:rPr lang="en-GB" dirty="0"/>
              <a:t>Abstractly modelled via attribute relation graphs of interest (</a:t>
            </a:r>
            <a:r>
              <a:rPr lang="en-GB" b="1" dirty="0" err="1"/>
              <a:t>ARGoI</a:t>
            </a:r>
            <a:r>
              <a:rPr lang="en-GB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6D0B-76E2-4333-BDC3-3E73955BE68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21</a:t>
            </a:fld>
            <a:endParaRPr lang="aa-E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55C4A-09FF-4AE2-B570-B34EF5B8A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213" y="1631757"/>
            <a:ext cx="5860587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78C9A-CA0A-400D-A823-4B7F25844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969" y="3619359"/>
            <a:ext cx="3401475" cy="21790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21FEDC-10D6-4006-AE8F-5C9A5987FA69}"/>
              </a:ext>
            </a:extLst>
          </p:cNvPr>
          <p:cNvSpPr/>
          <p:nvPr/>
        </p:nvSpPr>
        <p:spPr>
          <a:xfrm>
            <a:off x="8367277" y="5798429"/>
            <a:ext cx="298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</a:t>
            </a:r>
            <a:r>
              <a:rPr lang="en-GB" dirty="0" err="1">
                <a:hlinkClick r:id="rId5"/>
              </a:rPr>
              <a:t>Claessen</a:t>
            </a:r>
            <a:r>
              <a:rPr lang="en-GB" dirty="0">
                <a:hlinkClick r:id="rId5"/>
              </a:rPr>
              <a:t> and van </a:t>
            </a:r>
            <a:r>
              <a:rPr lang="en-GB" dirty="0" err="1">
                <a:hlinkClick r:id="rId5"/>
              </a:rPr>
              <a:t>Wijk</a:t>
            </a:r>
            <a:r>
              <a:rPr lang="en-GB" dirty="0">
                <a:hlinkClick r:id="rId5"/>
              </a:rPr>
              <a:t>, 2011</a:t>
            </a:r>
            <a:r>
              <a:rPr lang="en-GB" dirty="0"/>
              <a:t>)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8564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Axes-based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6015" cy="4351338"/>
          </a:xfrm>
        </p:spPr>
        <p:txBody>
          <a:bodyPr>
            <a:noAutofit/>
          </a:bodyPr>
          <a:lstStyle/>
          <a:p>
            <a:r>
              <a:rPr lang="en-GB" dirty="0"/>
              <a:t>Axes-based</a:t>
            </a:r>
            <a:br>
              <a:rPr lang="en-GB" dirty="0"/>
            </a:br>
            <a:r>
              <a:rPr lang="en-GB" dirty="0"/>
              <a:t>visualization</a:t>
            </a:r>
            <a:br>
              <a:rPr lang="en-GB" dirty="0"/>
            </a:br>
            <a:r>
              <a:rPr lang="en-GB" dirty="0"/>
              <a:t>in VR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6303-17E4-4D67-8D60-E7D713CDF5AC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22</a:t>
            </a:fld>
            <a:endParaRPr lang="aa-E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A4A045-7BE7-4732-A52F-79592DC01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314" y="1690688"/>
            <a:ext cx="7523895" cy="42363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A3F812-41CF-4193-B029-E30075A6FFB8}"/>
              </a:ext>
            </a:extLst>
          </p:cNvPr>
          <p:cNvSpPr/>
          <p:nvPr/>
        </p:nvSpPr>
        <p:spPr>
          <a:xfrm>
            <a:off x="3384486" y="5927016"/>
            <a:ext cx="489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https://www.youtube.com/watch?v=hxqJJ934Reg</a:t>
            </a:r>
            <a:r>
              <a:rPr lang="en-US" dirty="0"/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86495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Glyph-based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Goal: Represent data tuples as coherent self-contained visual units</a:t>
            </a:r>
          </a:p>
          <a:p>
            <a:r>
              <a:rPr lang="en-GB" dirty="0"/>
              <a:t>Characteristics of glyphs:</a:t>
            </a:r>
          </a:p>
          <a:p>
            <a:pPr lvl="1"/>
            <a:r>
              <a:rPr lang="en-GB" dirty="0"/>
              <a:t>Can represent multiple data attributes</a:t>
            </a:r>
          </a:p>
          <a:p>
            <a:pPr lvl="1"/>
            <a:r>
              <a:rPr lang="en-GB" dirty="0"/>
              <a:t>Can be arranged on the display</a:t>
            </a:r>
          </a:p>
          <a:p>
            <a:r>
              <a:rPr lang="en-GB" dirty="0"/>
              <a:t>Setting up a glyph-based visualization requires three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Glyph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Attribute-to-glyph mapping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Glyph placement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33428-BC83-48C2-AEAA-F8E90C86377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61792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Glyph-based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Glyph design</a:t>
            </a:r>
          </a:p>
          <a:p>
            <a:pPr lvl="1"/>
            <a:r>
              <a:rPr lang="en-US" b="1" dirty="0"/>
              <a:t>Challenging due to limited display space</a:t>
            </a:r>
          </a:p>
          <a:p>
            <a:pPr lvl="1"/>
            <a:r>
              <a:rPr lang="en-US" dirty="0"/>
              <a:t>Design questions:</a:t>
            </a:r>
          </a:p>
          <a:p>
            <a:pPr lvl="2"/>
            <a:r>
              <a:rPr lang="en-US" dirty="0"/>
              <a:t>How many attributes should be represented?</a:t>
            </a:r>
          </a:p>
          <a:p>
            <a:pPr lvl="2"/>
            <a:r>
              <a:rPr lang="en-US" dirty="0"/>
              <a:t>How many data values should be discernible per attribute?</a:t>
            </a:r>
          </a:p>
          <a:p>
            <a:pPr lvl="2"/>
            <a:r>
              <a:rPr lang="en-US" dirty="0"/>
              <a:t>How to combine the different attributes and encodings?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b="1" dirty="0" err="1"/>
              <a:t>Autoglyph</a:t>
            </a:r>
            <a:r>
              <a:rPr lang="en-US" dirty="0"/>
              <a:t> with color-coded grid cells</a:t>
            </a:r>
          </a:p>
          <a:p>
            <a:pPr lvl="2"/>
            <a:r>
              <a:rPr lang="en-US" b="1" dirty="0"/>
              <a:t>Stick figures</a:t>
            </a:r>
            <a:r>
              <a:rPr lang="en-US" dirty="0"/>
              <a:t> vary length, thickness, color, and angle of limbs</a:t>
            </a:r>
          </a:p>
          <a:p>
            <a:pPr lvl="2"/>
            <a:r>
              <a:rPr lang="en-US" b="1" dirty="0"/>
              <a:t>Chernoff faces</a:t>
            </a:r>
            <a:r>
              <a:rPr lang="en-US" dirty="0"/>
              <a:t> vary features of human 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E9E0-F5FD-48EA-A5C8-D139705EE86F}" type="datetime1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73C6525-3162-4B06-8A2A-527BC3A4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0600" y="2669828"/>
            <a:ext cx="2920037" cy="35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6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Glyph-based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1048" cy="4351338"/>
          </a:xfrm>
        </p:spPr>
        <p:txBody>
          <a:bodyPr>
            <a:noAutofit/>
          </a:bodyPr>
          <a:lstStyle/>
          <a:p>
            <a:r>
              <a:rPr lang="en-US" dirty="0"/>
              <a:t>Attribute-to-glyph mapping</a:t>
            </a:r>
          </a:p>
          <a:p>
            <a:pPr lvl="1"/>
            <a:r>
              <a:rPr lang="en-US" dirty="0"/>
              <a:t>Typically requires reducing value ranges to a low number of distinguishable values (or classes)</a:t>
            </a:r>
          </a:p>
          <a:p>
            <a:pPr lvl="1"/>
            <a:r>
              <a:rPr lang="en-US" dirty="0"/>
              <a:t>Example: Corn glyph</a:t>
            </a:r>
          </a:p>
          <a:p>
            <a:pPr lvl="2"/>
            <a:r>
              <a:rPr lang="en-US" dirty="0"/>
              <a:t>Data values first mapped to</a:t>
            </a:r>
            <a:br>
              <a:rPr lang="en-US" dirty="0"/>
            </a:br>
            <a:r>
              <a:rPr lang="en-US" dirty="0"/>
              <a:t>ordinal scale: good, regular, bad</a:t>
            </a:r>
          </a:p>
          <a:p>
            <a:pPr lvl="2"/>
            <a:r>
              <a:rPr lang="en-US" dirty="0"/>
              <a:t>Ordinal values then mapped to three</a:t>
            </a:r>
            <a:br>
              <a:rPr lang="en-US" dirty="0"/>
            </a:br>
            <a:r>
              <a:rPr lang="en-US" dirty="0"/>
              <a:t>pictorial corncobs: magnificent, normal, withered</a:t>
            </a:r>
          </a:p>
          <a:p>
            <a:pPr lvl="2"/>
            <a:r>
              <a:rPr lang="en-US" dirty="0"/>
              <a:t>Six factors influencing the corn harvest mapped</a:t>
            </a:r>
            <a:br>
              <a:rPr lang="en-US" dirty="0"/>
            </a:br>
            <a:r>
              <a:rPr lang="en-US" dirty="0"/>
              <a:t>to six segments of the corn glyph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E574A-52CC-47E5-9AE8-0B7F4C7AC750}" type="datetime1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1CD9EE8-D393-4F6F-A6FE-6E94627B3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0222" y="3466133"/>
            <a:ext cx="5440998" cy="19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38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Glyph-based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1914" cy="4351338"/>
          </a:xfrm>
        </p:spPr>
        <p:txBody>
          <a:bodyPr>
            <a:noAutofit/>
          </a:bodyPr>
          <a:lstStyle/>
          <a:p>
            <a:r>
              <a:rPr lang="en-GB" dirty="0"/>
              <a:t>Glyph arrangement</a:t>
            </a:r>
          </a:p>
          <a:p>
            <a:pPr lvl="1"/>
            <a:r>
              <a:rPr lang="en-GB" dirty="0"/>
              <a:t>Important for communicating overview</a:t>
            </a:r>
          </a:p>
          <a:p>
            <a:pPr lvl="1"/>
            <a:r>
              <a:rPr lang="en-GB" dirty="0"/>
              <a:t>Different options:</a:t>
            </a:r>
          </a:p>
          <a:p>
            <a:pPr lvl="2"/>
            <a:r>
              <a:rPr lang="en-GB" dirty="0"/>
              <a:t>Regular grid,</a:t>
            </a:r>
          </a:p>
          <a:p>
            <a:pPr lvl="2"/>
            <a:r>
              <a:rPr lang="en-GB" dirty="0"/>
              <a:t>Geo-positions</a:t>
            </a:r>
          </a:p>
          <a:p>
            <a:pPr lvl="2"/>
            <a:r>
              <a:rPr lang="en-GB" dirty="0"/>
              <a:t>…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2EE2-187D-47E3-B2E1-5F1730FAA34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26</a:t>
            </a:fld>
            <a:endParaRPr lang="aa-E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8E2BC-3963-483F-9CA9-2282FC8C0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68" y="2209483"/>
            <a:ext cx="3972749" cy="3967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6D003D-2C9A-492C-BF2E-FBC8385C3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88" y="3873819"/>
            <a:ext cx="4106663" cy="2303144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55611118-0A4B-4B33-A544-8E6F0AD83E52}"/>
              </a:ext>
            </a:extLst>
          </p:cNvPr>
          <p:cNvSpPr/>
          <p:nvPr/>
        </p:nvSpPr>
        <p:spPr>
          <a:xfrm>
            <a:off x="1108222" y="4603353"/>
            <a:ext cx="1512903" cy="844076"/>
          </a:xfrm>
          <a:prstGeom prst="borderCallout1">
            <a:avLst>
              <a:gd name="adj1" fmla="val 17495"/>
              <a:gd name="adj2" fmla="val 103871"/>
              <a:gd name="adj3" fmla="val -5160"/>
              <a:gd name="adj4" fmla="val 129377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Autoglyphs</a:t>
            </a:r>
            <a:r>
              <a:rPr lang="en-US" sz="1200" dirty="0">
                <a:solidFill>
                  <a:schemeClr val="tx1"/>
                </a:solidFill>
              </a:rPr>
              <a:t> representing bacteria resistance arranged on a regular grid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FE742B16-4D32-4EE8-98C9-3C542202BBFE}"/>
              </a:ext>
            </a:extLst>
          </p:cNvPr>
          <p:cNvSpPr/>
          <p:nvPr/>
        </p:nvSpPr>
        <p:spPr>
          <a:xfrm>
            <a:off x="10291614" y="1148887"/>
            <a:ext cx="1512903" cy="844076"/>
          </a:xfrm>
          <a:prstGeom prst="borderCallout1">
            <a:avLst>
              <a:gd name="adj1" fmla="val 107129"/>
              <a:gd name="adj2" fmla="val 4467"/>
              <a:gd name="adj3" fmla="val 162685"/>
              <a:gd name="adj4" fmla="val -21693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Corn glyphs representing farming conditions in the north-east of Brazil</a:t>
            </a:r>
          </a:p>
        </p:txBody>
      </p:sp>
    </p:spTree>
    <p:extLst>
      <p:ext uri="{BB962C8B-B14F-4D97-AF65-F5344CB8AC3E}">
        <p14:creationId xmlns:p14="http://schemas.microsoft.com/office/powerpoint/2010/main" val="320325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Visualization techniques for multivariate data</a:t>
            </a:r>
          </a:p>
          <a:p>
            <a:pPr lvl="1"/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Table-based visualizations</a:t>
            </a:r>
          </a:p>
          <a:p>
            <a:pPr lvl="1"/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Combined bi-variate visualizations</a:t>
            </a:r>
          </a:p>
          <a:p>
            <a:pPr lvl="1"/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Polyline-based visualizations</a:t>
            </a:r>
          </a:p>
          <a:p>
            <a:pPr lvl="1"/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Glyph-based visualizations</a:t>
            </a:r>
          </a:p>
          <a:p>
            <a:pPr lvl="1"/>
            <a:r>
              <a:rPr lang="en-GB" dirty="0"/>
              <a:t>Pixel-based visualizations</a:t>
            </a:r>
          </a:p>
          <a:p>
            <a:pPr lvl="1"/>
            <a:r>
              <a:rPr lang="en-GB" dirty="0"/>
              <a:t>Nested visualizations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0901-49C5-4694-81A3-3D7B41F93B3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27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60D5CA-46F2-4574-9E86-6692BFA4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262" y="3493481"/>
            <a:ext cx="5789714" cy="225371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0FCAC11-DF39-4CE1-B4E2-E90603870D09}"/>
              </a:ext>
            </a:extLst>
          </p:cNvPr>
          <p:cNvSpPr/>
          <p:nvPr/>
        </p:nvSpPr>
        <p:spPr>
          <a:xfrm rot="18874438">
            <a:off x="6827519" y="3089168"/>
            <a:ext cx="274320" cy="48463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36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“Minimalistic” approach to visualization</a:t>
            </a:r>
          </a:p>
          <a:p>
            <a:r>
              <a:rPr lang="en-US" dirty="0"/>
              <a:t>Data values represented by color of individual pixels</a:t>
            </a:r>
          </a:p>
          <a:p>
            <a:r>
              <a:rPr lang="en-US" dirty="0"/>
              <a:t>Low space requirements </a:t>
            </a:r>
            <a:r>
              <a:rPr lang="en-US" dirty="0">
                <a:sym typeface="Wingdings" panose="05000000000000000000" pitchFamily="2" charset="2"/>
              </a:rPr>
              <a:t> V</a:t>
            </a:r>
            <a:r>
              <a:rPr lang="en-US" dirty="0"/>
              <a:t>isualize millions of data values</a:t>
            </a:r>
          </a:p>
          <a:p>
            <a:r>
              <a:rPr lang="en-US" dirty="0"/>
              <a:t>Design steps:</a:t>
            </a:r>
          </a:p>
          <a:p>
            <a:pPr lvl="1"/>
            <a:r>
              <a:rPr lang="en-US" dirty="0"/>
              <a:t>Decide for an appropriate color mapping</a:t>
            </a:r>
          </a:p>
          <a:p>
            <a:pPr lvl="1"/>
            <a:r>
              <a:rPr lang="en-US" dirty="0"/>
              <a:t>Decide where to show pixels of different attributes</a:t>
            </a:r>
          </a:p>
          <a:p>
            <a:pPr lvl="1"/>
            <a:r>
              <a:rPr lang="en-US" dirty="0"/>
              <a:t>Decide how to arrange pixels per attribute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1D1A-AB7F-4E9F-9DEF-41F15180910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28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55893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Decide for an appropriate color mapping</a:t>
            </a:r>
          </a:p>
          <a:p>
            <a:pPr lvl="1"/>
            <a:r>
              <a:rPr lang="en-US" dirty="0"/>
              <a:t>Single pixel colors are difficult to discern</a:t>
            </a:r>
          </a:p>
          <a:p>
            <a:pPr lvl="1"/>
            <a:r>
              <a:rPr lang="en-US" dirty="0"/>
              <a:t>Color-contrast effect influences perception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Choose color scale with well-distinguishable colors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Decide where to show pixels of different attributes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Separation: Show individual attributes in different views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Integration: Show several attributes in same view (similar to </a:t>
            </a:r>
            <a:r>
              <a:rPr lang="en-US" dirty="0" err="1">
                <a:sym typeface="Wingdings" panose="05000000000000000000" pitchFamily="2" charset="2"/>
              </a:rPr>
              <a:t>autoglyph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8A00-CD56-418C-B571-D8B896C621B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29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7501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4DAD-4550-4767-A8C4-FE9124E8A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Visualization techniques for multivariate data</a:t>
            </a:r>
          </a:p>
          <a:p>
            <a:pPr lvl="1"/>
            <a:r>
              <a:rPr lang="en-GB" dirty="0"/>
              <a:t>Table-based visualizations</a:t>
            </a:r>
          </a:p>
          <a:p>
            <a:pPr lvl="1"/>
            <a:r>
              <a:rPr lang="en-GB" dirty="0"/>
              <a:t>Combined bi-variate visualizations</a:t>
            </a:r>
          </a:p>
          <a:p>
            <a:pPr lvl="1"/>
            <a:r>
              <a:rPr lang="en-GB" dirty="0"/>
              <a:t>Polyline-based visualizations</a:t>
            </a:r>
          </a:p>
          <a:p>
            <a:pPr lvl="1"/>
            <a:r>
              <a:rPr lang="en-GB" dirty="0"/>
              <a:t>Glyph-based visualizations</a:t>
            </a:r>
          </a:p>
          <a:p>
            <a:pPr lvl="1"/>
            <a:r>
              <a:rPr lang="en-GB" dirty="0"/>
              <a:t>Pixel-based visualizations</a:t>
            </a:r>
          </a:p>
          <a:p>
            <a:pPr lvl="1"/>
            <a:r>
              <a:rPr lang="en-GB" dirty="0"/>
              <a:t>Nested visualizations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281A3-9A93-4BE5-8DDC-CD93A1CDAC6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t>3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60D5CA-46F2-4574-9E86-6692BFA47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29262" y="3493481"/>
            <a:ext cx="5789714" cy="225371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0FCAC11-DF39-4CE1-B4E2-E90603870D09}"/>
              </a:ext>
            </a:extLst>
          </p:cNvPr>
          <p:cNvSpPr/>
          <p:nvPr/>
        </p:nvSpPr>
        <p:spPr>
          <a:xfrm rot="18874438">
            <a:off x="6827519" y="3089168"/>
            <a:ext cx="274320" cy="48463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56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Decide how to arrange pixels per attribute</a:t>
            </a:r>
          </a:p>
          <a:p>
            <a:pPr lvl="1"/>
            <a:r>
              <a:rPr lang="en-US" dirty="0"/>
              <a:t>Element-wise: Ordered as in data</a:t>
            </a:r>
          </a:p>
          <a:p>
            <a:pPr lvl="1"/>
            <a:r>
              <a:rPr lang="en-US" dirty="0"/>
              <a:t>Pre-determined: Ordered based on independent variable</a:t>
            </a:r>
          </a:p>
          <a:p>
            <a:pPr lvl="1"/>
            <a:r>
              <a:rPr lang="en-US" dirty="0"/>
              <a:t>Attribute-based: Ordered based on attribute values</a:t>
            </a:r>
          </a:p>
          <a:p>
            <a:pPr lvl="1"/>
            <a:r>
              <a:rPr lang="en-US" dirty="0"/>
              <a:t>Query-based: Ordered based on distance to query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7919-65FF-46A2-A4F2-11FD33E8AF2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30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4198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1860" cy="4351338"/>
          </a:xfrm>
        </p:spPr>
        <p:txBody>
          <a:bodyPr>
            <a:noAutofit/>
          </a:bodyPr>
          <a:lstStyle/>
          <a:p>
            <a:r>
              <a:rPr lang="en-US" dirty="0"/>
              <a:t>Example: Meteorological data</a:t>
            </a:r>
          </a:p>
          <a:p>
            <a:pPr lvl="1"/>
            <a:r>
              <a:rPr lang="en-US" dirty="0"/>
              <a:t>Diverging color map with only 5 colors</a:t>
            </a:r>
          </a:p>
          <a:p>
            <a:pPr lvl="1"/>
            <a:r>
              <a:rPr lang="en-US" dirty="0"/>
              <a:t>Separation of pixels into distinct rectangular regions</a:t>
            </a:r>
          </a:p>
          <a:p>
            <a:pPr lvl="1"/>
            <a:r>
              <a:rPr lang="en-US" dirty="0"/>
              <a:t>Ordering by dimension of time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b="1" dirty="0"/>
              <a:t>Pixel-based vis. are well suited for generating overviews of multivariate data!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20CF-983E-4B5B-9C41-C926ECEB5A84}" type="datetime1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B00A61-3E32-451D-AE10-3D822198E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2141" y="1631863"/>
            <a:ext cx="6101080" cy="45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2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Pixel-based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Interpreting pixel-based visualizations</a:t>
            </a:r>
          </a:p>
          <a:p>
            <a:pPr lvl="1"/>
            <a:r>
              <a:rPr lang="en-GB" b="1" dirty="0"/>
              <a:t>Explode to explain</a:t>
            </a:r>
            <a:r>
              <a:rPr lang="en-GB" dirty="0"/>
              <a:t>: Staged animation to drill down into individual pixels</a:t>
            </a:r>
          </a:p>
          <a:p>
            <a:pPr lvl="1"/>
            <a:r>
              <a:rPr lang="en-GB" dirty="0"/>
              <a:t>Example shows explosion of selected data of interest </a:t>
            </a:r>
            <a:r>
              <a:rPr lang="en-GB" dirty="0" err="1"/>
              <a:t>w.r.t.</a:t>
            </a:r>
            <a:r>
              <a:rPr lang="en-GB" dirty="0"/>
              <a:t>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A3E-232C-4C28-88CB-ED0B9F3B5D85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32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7FBCFD-3A18-442D-B704-5BC64C3A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1607" y="3200401"/>
            <a:ext cx="8668786" cy="28401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FB1019-A882-4345-AAB0-62315E5D0504}"/>
              </a:ext>
            </a:extLst>
          </p:cNvPr>
          <p:cNvSpPr/>
          <p:nvPr/>
        </p:nvSpPr>
        <p:spPr>
          <a:xfrm>
            <a:off x="1761607" y="6051113"/>
            <a:ext cx="2587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(</a:t>
            </a:r>
            <a:r>
              <a:rPr lang="en-GB" sz="1400" dirty="0" err="1">
                <a:hlinkClick r:id="rId5"/>
              </a:rPr>
              <a:t>Luboschik</a:t>
            </a:r>
            <a:r>
              <a:rPr lang="en-GB" sz="1400" dirty="0">
                <a:hlinkClick r:id="rId5"/>
              </a:rPr>
              <a:t> and Schumann, 2007</a:t>
            </a:r>
            <a:r>
              <a:rPr lang="en-GB" sz="1400" dirty="0"/>
              <a:t>)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2294505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Visualize multivariate relationships by visually nesting</a:t>
            </a:r>
            <a:br>
              <a:rPr lang="en-GB" dirty="0"/>
            </a:br>
            <a:r>
              <a:rPr lang="en-GB" dirty="0"/>
              <a:t>subsets of data attributes</a:t>
            </a:r>
          </a:p>
          <a:p>
            <a:r>
              <a:rPr lang="en-GB" dirty="0"/>
              <a:t>Suitable for nominal and ordinal attributes and discrete attributes with low cardinality (few distinct values)</a:t>
            </a:r>
          </a:p>
          <a:p>
            <a:r>
              <a:rPr lang="en-GB" dirty="0"/>
              <a:t>Nesting involves several 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Define attribute subsets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Define nesting order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Embed subsets within subsets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B403-0988-4154-9FBC-3752D051333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024814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Define attribute subsets</a:t>
            </a:r>
          </a:p>
          <a:p>
            <a:pPr lvl="2"/>
            <a:r>
              <a:rPr lang="en-GB" dirty="0"/>
              <a:t>Define </a:t>
            </a:r>
            <a:r>
              <a:rPr lang="en-GB" i="1" dirty="0"/>
              <a:t>k</a:t>
            </a:r>
            <a:r>
              <a:rPr lang="en-GB" dirty="0"/>
              <a:t> subsets of attributes, each subset is of fixed size </a:t>
            </a:r>
            <a:r>
              <a:rPr lang="en-GB" i="1" dirty="0"/>
              <a:t>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Define nesting order</a:t>
            </a:r>
          </a:p>
          <a:p>
            <a:pPr lvl="2"/>
            <a:r>
              <a:rPr lang="en-GB" dirty="0"/>
              <a:t>Nesting order determines visibility of attributes</a:t>
            </a:r>
          </a:p>
          <a:p>
            <a:pPr lvl="2"/>
            <a:r>
              <a:rPr lang="en-GB" dirty="0"/>
              <a:t>Top-ranked attributes are prominent whereas lower-rank attributes are subordinate</a:t>
            </a:r>
          </a:p>
          <a:p>
            <a:r>
              <a:rPr lang="en-GB" dirty="0"/>
              <a:t>Examples:</a:t>
            </a:r>
          </a:p>
          <a:p>
            <a:pPr lvl="2"/>
            <a:r>
              <a:rPr lang="en-GB" i="1" dirty="0"/>
              <a:t>k </a:t>
            </a:r>
            <a:r>
              <a:rPr lang="en-GB" dirty="0"/>
              <a:t>= 3,</a:t>
            </a:r>
            <a:r>
              <a:rPr lang="en-GB" i="1" dirty="0"/>
              <a:t> s </a:t>
            </a:r>
            <a:r>
              <a:rPr lang="en-GB" dirty="0"/>
              <a:t>= 1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(a1), (a2), (a3)</a:t>
            </a:r>
          </a:p>
          <a:p>
            <a:pPr lvl="2"/>
            <a:r>
              <a:rPr lang="en-GB" i="1" dirty="0"/>
              <a:t>k </a:t>
            </a:r>
            <a:r>
              <a:rPr lang="en-GB" dirty="0"/>
              <a:t>= 4,</a:t>
            </a:r>
            <a:r>
              <a:rPr lang="en-GB" i="1" dirty="0"/>
              <a:t> s </a:t>
            </a:r>
            <a:r>
              <a:rPr lang="en-GB" dirty="0"/>
              <a:t>= 2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(a1, a2), (a3, a4), (a5, a6), (a7, a8)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33D09-2280-464B-81CB-8BC542DF467F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198853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GB" dirty="0"/>
              <a:t>Embed subsets within subsets</a:t>
            </a:r>
          </a:p>
          <a:p>
            <a:pPr lvl="1"/>
            <a:r>
              <a:rPr lang="en-GB" dirty="0"/>
              <a:t>Different techniques for subsets of different size </a:t>
            </a:r>
            <a:r>
              <a:rPr lang="en-GB" i="1" dirty="0"/>
              <a:t>s</a:t>
            </a:r>
          </a:p>
          <a:p>
            <a:pPr lvl="2"/>
            <a:r>
              <a:rPr lang="en-GB" i="1" dirty="0"/>
              <a:t>s </a:t>
            </a:r>
            <a:r>
              <a:rPr lang="en-GB" dirty="0"/>
              <a:t>= 1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ym typeface="Wingdings" panose="05000000000000000000" pitchFamily="2" charset="2"/>
              </a:rPr>
              <a:t>Mosaic plot</a:t>
            </a:r>
            <a:endParaRPr lang="en-GB" b="1" dirty="0"/>
          </a:p>
          <a:p>
            <a:pPr lvl="2"/>
            <a:r>
              <a:rPr lang="en-GB" i="1" dirty="0"/>
              <a:t>s </a:t>
            </a:r>
            <a:r>
              <a:rPr lang="en-GB" dirty="0"/>
              <a:t>= 2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ym typeface="Wingdings" panose="05000000000000000000" pitchFamily="2" charset="2"/>
              </a:rPr>
              <a:t>Dimensional stacking</a:t>
            </a:r>
            <a:endParaRPr lang="en-GB" b="1" dirty="0"/>
          </a:p>
          <a:p>
            <a:pPr lvl="2"/>
            <a:r>
              <a:rPr lang="en-GB" i="1" dirty="0"/>
              <a:t>s </a:t>
            </a:r>
            <a:r>
              <a:rPr lang="en-GB" dirty="0"/>
              <a:t>= 3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ym typeface="Wingdings" panose="05000000000000000000" pitchFamily="2" charset="2"/>
              </a:rPr>
              <a:t>Worlds within worlds</a:t>
            </a:r>
            <a:endParaRPr lang="en-GB" b="1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0EB3-E427-472A-8643-0FCC0E0F0C9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79957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684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Mosaic plot</a:t>
            </a:r>
            <a:r>
              <a:rPr lang="en-GB" dirty="0"/>
              <a:t> (a1), (a2), (a3), …</a:t>
            </a:r>
          </a:p>
          <a:p>
            <a:pPr lvl="1"/>
            <a:r>
              <a:rPr lang="en-GB" dirty="0"/>
              <a:t>Basic idea: Repeatedly split rectangles so that their size is proportional to value frequency while alternating split axes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Split display area along vertical axis into rectangular segments according to the distinct values of a1’s domain, segment size corresponds to frequency of data tuples per distinct value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Split rectangular segments again, but this time along the horizontal axis according to a2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Switch axes and split along vertical axis, this time according to a3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F9D4-DE6C-4FD6-8CA9-B5EA86A5A0A2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36</a:t>
            </a:fld>
            <a:endParaRPr lang="aa-ET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6B39198-F4E9-4247-AAF2-1D968B227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5298" y="1606815"/>
            <a:ext cx="4932097" cy="4932097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7E6A2E6E-19C5-4F16-9F7C-FC5FB3987DC7}"/>
              </a:ext>
            </a:extLst>
          </p:cNvPr>
          <p:cNvSpPr/>
          <p:nvPr/>
        </p:nvSpPr>
        <p:spPr>
          <a:xfrm>
            <a:off x="10081956" y="668962"/>
            <a:ext cx="1436076" cy="937853"/>
          </a:xfrm>
          <a:prstGeom prst="borderCallout1">
            <a:avLst>
              <a:gd name="adj1" fmla="val 107129"/>
              <a:gd name="adj2" fmla="val 4467"/>
              <a:gd name="adj3" fmla="val 133818"/>
              <a:gd name="adj4" fmla="val -11793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Titanic survival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a1: Class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a2: Sex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a3: Survived</a:t>
            </a:r>
          </a:p>
        </p:txBody>
      </p:sp>
    </p:spTree>
    <p:extLst>
      <p:ext uri="{BB962C8B-B14F-4D97-AF65-F5344CB8AC3E}">
        <p14:creationId xmlns:p14="http://schemas.microsoft.com/office/powerpoint/2010/main" val="3972783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1634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Mosaic plot</a:t>
            </a:r>
            <a:r>
              <a:rPr lang="en-GB" dirty="0"/>
              <a:t> (a1), (a2), (a3), …</a:t>
            </a:r>
          </a:p>
          <a:p>
            <a:pPr lvl="1"/>
            <a:r>
              <a:rPr lang="en-US" dirty="0"/>
              <a:t>Illustration of splitting procedure (a1: Class, a2: Sex, a3: Survived)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4455-6987-48C1-B53E-974337BECDB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37</a:t>
            </a:fld>
            <a:endParaRPr lang="aa-ET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4FE0EC6-0287-4011-A87E-58FF6885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675" y="2990338"/>
            <a:ext cx="3243469" cy="29637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F96E5D1-10D6-45AE-9213-DBB900B5A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9571" y="2753704"/>
            <a:ext cx="3286317" cy="3200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8C6CAFD-16FE-46E6-BBF4-5285E42F0C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96314" y="2753704"/>
            <a:ext cx="354064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Dimensional stacking</a:t>
            </a:r>
            <a:r>
              <a:rPr lang="en-GB" dirty="0"/>
              <a:t> (a1, a2), (a3, a4), (a5, a6), (a7, a8), …</a:t>
            </a:r>
          </a:p>
          <a:p>
            <a:pPr lvl="1"/>
            <a:r>
              <a:rPr lang="en-GB" dirty="0"/>
              <a:t>Basic idea: Embed grids within grids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Split display area into |a1| x |a2|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Split each created grid cell into a new </a:t>
            </a:r>
            <a:br>
              <a:rPr lang="en-GB" dirty="0"/>
            </a:br>
            <a:r>
              <a:rPr lang="en-GB" dirty="0"/>
              <a:t>|a3| x |a4| grid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Split each of these cells into new</a:t>
            </a:r>
            <a:br>
              <a:rPr lang="en-GB" dirty="0"/>
            </a:br>
            <a:r>
              <a:rPr lang="en-GB" dirty="0"/>
              <a:t>|a5| x |a6| grids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…</a:t>
            </a:r>
          </a:p>
          <a:p>
            <a:pPr lvl="1"/>
            <a:r>
              <a:rPr lang="en-GB" dirty="0" err="1"/>
              <a:t>Color</a:t>
            </a:r>
            <a:r>
              <a:rPr lang="en-GB" dirty="0"/>
              <a:t>-code cells according to frequency</a:t>
            </a:r>
            <a:br>
              <a:rPr lang="en-GB" dirty="0"/>
            </a:br>
            <a:r>
              <a:rPr lang="en-GB" dirty="0"/>
              <a:t>of tuples exhibiting a cell’s</a:t>
            </a:r>
            <a:br>
              <a:rPr lang="en-GB" dirty="0"/>
            </a:br>
            <a:r>
              <a:rPr lang="en-GB" dirty="0"/>
              <a:t>value </a:t>
            </a:r>
            <a:r>
              <a:rPr lang="en-US" dirty="0"/>
              <a:t>combination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EC9A-E98A-4B49-A4D5-B393982DDF1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38</a:t>
            </a:fld>
            <a:endParaRPr lang="aa-ET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3FC97C-7BB9-4F9A-91EF-76EB620D5962}"/>
              </a:ext>
            </a:extLst>
          </p:cNvPr>
          <p:cNvGrpSpPr/>
          <p:nvPr/>
        </p:nvGrpSpPr>
        <p:grpSpPr>
          <a:xfrm>
            <a:off x="6872438" y="2822609"/>
            <a:ext cx="4871185" cy="3010301"/>
            <a:chOff x="1414528" y="2514600"/>
            <a:chExt cx="7315200" cy="3662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FCEC4A-14A0-4991-9493-F92E664BFE1F}"/>
                </a:ext>
              </a:extLst>
            </p:cNvPr>
            <p:cNvSpPr/>
            <p:nvPr/>
          </p:nvSpPr>
          <p:spPr>
            <a:xfrm>
              <a:off x="1414528" y="2514600"/>
              <a:ext cx="3657600" cy="1828800"/>
            </a:xfrm>
            <a:prstGeom prst="rect">
              <a:avLst/>
            </a:prstGeom>
            <a:noFill/>
            <a:ln w="825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080CDC-2D56-40FC-959C-AD47CF8692EE}"/>
                </a:ext>
              </a:extLst>
            </p:cNvPr>
            <p:cNvSpPr/>
            <p:nvPr/>
          </p:nvSpPr>
          <p:spPr>
            <a:xfrm>
              <a:off x="1414528" y="4348163"/>
              <a:ext cx="3657600" cy="1828800"/>
            </a:xfrm>
            <a:prstGeom prst="rect">
              <a:avLst/>
            </a:prstGeom>
            <a:noFill/>
            <a:ln w="825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680876-DAC9-4B84-A33B-206A6EECD578}"/>
                </a:ext>
              </a:extLst>
            </p:cNvPr>
            <p:cNvSpPr/>
            <p:nvPr/>
          </p:nvSpPr>
          <p:spPr>
            <a:xfrm>
              <a:off x="5072128" y="2514600"/>
              <a:ext cx="3657600" cy="1828800"/>
            </a:xfrm>
            <a:prstGeom prst="rect">
              <a:avLst/>
            </a:prstGeom>
            <a:noFill/>
            <a:ln w="825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C7A7A9-7BE2-40FF-A86B-CC91D26F2FA0}"/>
                </a:ext>
              </a:extLst>
            </p:cNvPr>
            <p:cNvSpPr/>
            <p:nvPr/>
          </p:nvSpPr>
          <p:spPr>
            <a:xfrm>
              <a:off x="5072128" y="4348163"/>
              <a:ext cx="3657600" cy="1828800"/>
            </a:xfrm>
            <a:prstGeom prst="rect">
              <a:avLst/>
            </a:prstGeom>
            <a:noFill/>
            <a:ln w="825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FCFA01-CC65-45F9-A588-D6C40437DFA5}"/>
                </a:ext>
              </a:extLst>
            </p:cNvPr>
            <p:cNvSpPr/>
            <p:nvPr/>
          </p:nvSpPr>
          <p:spPr>
            <a:xfrm>
              <a:off x="1414528" y="2514600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BF6E94-A1D4-411E-8610-4975068ABE2D}"/>
                </a:ext>
              </a:extLst>
            </p:cNvPr>
            <p:cNvSpPr/>
            <p:nvPr/>
          </p:nvSpPr>
          <p:spPr>
            <a:xfrm>
              <a:off x="1414528" y="3431382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DA9AD1-A38F-4316-96B6-FF0CC908FAA2}"/>
                </a:ext>
              </a:extLst>
            </p:cNvPr>
            <p:cNvSpPr/>
            <p:nvPr/>
          </p:nvSpPr>
          <p:spPr>
            <a:xfrm>
              <a:off x="3243328" y="2514600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541B17-1DFD-4130-9D1E-E61CBDC48F47}"/>
                </a:ext>
              </a:extLst>
            </p:cNvPr>
            <p:cNvSpPr/>
            <p:nvPr/>
          </p:nvSpPr>
          <p:spPr>
            <a:xfrm>
              <a:off x="3243328" y="3431381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A75E85-CED2-480B-9E05-D9E840D3985B}"/>
                </a:ext>
              </a:extLst>
            </p:cNvPr>
            <p:cNvSpPr/>
            <p:nvPr/>
          </p:nvSpPr>
          <p:spPr>
            <a:xfrm>
              <a:off x="5072128" y="2516982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A41920-7E53-47C9-A791-E759BBDDDC90}"/>
                </a:ext>
              </a:extLst>
            </p:cNvPr>
            <p:cNvSpPr/>
            <p:nvPr/>
          </p:nvSpPr>
          <p:spPr>
            <a:xfrm>
              <a:off x="5072128" y="3433764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EE1CFD-FD43-4A3B-AD6E-C7F80F5B0E5D}"/>
                </a:ext>
              </a:extLst>
            </p:cNvPr>
            <p:cNvSpPr/>
            <p:nvPr/>
          </p:nvSpPr>
          <p:spPr>
            <a:xfrm>
              <a:off x="6900928" y="2516982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FDA756-1375-4A79-B3FC-D12F7218126C}"/>
                </a:ext>
              </a:extLst>
            </p:cNvPr>
            <p:cNvSpPr/>
            <p:nvPr/>
          </p:nvSpPr>
          <p:spPr>
            <a:xfrm>
              <a:off x="6900928" y="3433763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652866-4FA6-4517-A017-B8440EB8CFA6}"/>
                </a:ext>
              </a:extLst>
            </p:cNvPr>
            <p:cNvSpPr/>
            <p:nvPr/>
          </p:nvSpPr>
          <p:spPr>
            <a:xfrm>
              <a:off x="1414528" y="4334154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065BB9D-3C78-4D08-A2FF-367EBE4777E9}"/>
                </a:ext>
              </a:extLst>
            </p:cNvPr>
            <p:cNvSpPr/>
            <p:nvPr/>
          </p:nvSpPr>
          <p:spPr>
            <a:xfrm>
              <a:off x="1414528" y="5250936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FE63B0-8EA3-4F37-8144-8A5DAAA14CD5}"/>
                </a:ext>
              </a:extLst>
            </p:cNvPr>
            <p:cNvSpPr/>
            <p:nvPr/>
          </p:nvSpPr>
          <p:spPr>
            <a:xfrm>
              <a:off x="3243328" y="4334154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17D1F4-5776-42E0-8893-8F14F9DDF370}"/>
                </a:ext>
              </a:extLst>
            </p:cNvPr>
            <p:cNvSpPr/>
            <p:nvPr/>
          </p:nvSpPr>
          <p:spPr>
            <a:xfrm>
              <a:off x="3243328" y="5250935"/>
              <a:ext cx="1828800" cy="914400"/>
            </a:xfrm>
            <a:prstGeom prst="rect">
              <a:avLst/>
            </a:prstGeom>
            <a:noFill/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3B3C18-C6DD-42A5-8540-BEC5098A8EC6}"/>
                </a:ext>
              </a:extLst>
            </p:cNvPr>
            <p:cNvSpPr/>
            <p:nvPr/>
          </p:nvSpPr>
          <p:spPr>
            <a:xfrm>
              <a:off x="1414528" y="251460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F30FD04-7D09-4580-8DB7-9BCE79AA09C5}"/>
                </a:ext>
              </a:extLst>
            </p:cNvPr>
            <p:cNvSpPr/>
            <p:nvPr/>
          </p:nvSpPr>
          <p:spPr>
            <a:xfrm>
              <a:off x="1414528" y="297180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BE856D-78D7-4DA5-B15D-3CAE55974BD0}"/>
                </a:ext>
              </a:extLst>
            </p:cNvPr>
            <p:cNvSpPr/>
            <p:nvPr/>
          </p:nvSpPr>
          <p:spPr>
            <a:xfrm>
              <a:off x="2328928" y="2517776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D594E8B-CEF7-46BF-9921-EF01C9354068}"/>
                </a:ext>
              </a:extLst>
            </p:cNvPr>
            <p:cNvSpPr/>
            <p:nvPr/>
          </p:nvSpPr>
          <p:spPr>
            <a:xfrm>
              <a:off x="2328928" y="297180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62F9938-5356-4817-8320-C4F5B66834B2}"/>
                </a:ext>
              </a:extLst>
            </p:cNvPr>
            <p:cNvSpPr/>
            <p:nvPr/>
          </p:nvSpPr>
          <p:spPr>
            <a:xfrm>
              <a:off x="1432056" y="343535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b="1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0C44E83-EB07-434B-A101-4F7352DFEC8D}"/>
                </a:ext>
              </a:extLst>
            </p:cNvPr>
            <p:cNvSpPr/>
            <p:nvPr/>
          </p:nvSpPr>
          <p:spPr>
            <a:xfrm>
              <a:off x="1432056" y="389255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b="1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1B3541-0947-48C8-B8B5-DE3EB376C002}"/>
                </a:ext>
              </a:extLst>
            </p:cNvPr>
            <p:cNvSpPr/>
            <p:nvPr/>
          </p:nvSpPr>
          <p:spPr>
            <a:xfrm>
              <a:off x="2346456" y="3438526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b="1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B22B22E-5C19-4DFE-A433-FA1F6006A12F}"/>
                </a:ext>
              </a:extLst>
            </p:cNvPr>
            <p:cNvSpPr/>
            <p:nvPr/>
          </p:nvSpPr>
          <p:spPr>
            <a:xfrm>
              <a:off x="2346456" y="389255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b="1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D9F7EE-0605-4571-A853-8F9D59248537}"/>
                </a:ext>
              </a:extLst>
            </p:cNvPr>
            <p:cNvSpPr/>
            <p:nvPr/>
          </p:nvSpPr>
          <p:spPr>
            <a:xfrm>
              <a:off x="3260856" y="251460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3F7E0B3-0957-4AA4-A6F6-014C9AF5AE63}"/>
                </a:ext>
              </a:extLst>
            </p:cNvPr>
            <p:cNvSpPr/>
            <p:nvPr/>
          </p:nvSpPr>
          <p:spPr>
            <a:xfrm>
              <a:off x="3260856" y="297180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0BBC763-1B5D-4470-8817-EED356E4FBB7}"/>
                </a:ext>
              </a:extLst>
            </p:cNvPr>
            <p:cNvSpPr/>
            <p:nvPr/>
          </p:nvSpPr>
          <p:spPr>
            <a:xfrm>
              <a:off x="4175256" y="2517776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64F407-7C14-4DC1-B2DD-725BA904CD01}"/>
                </a:ext>
              </a:extLst>
            </p:cNvPr>
            <p:cNvSpPr/>
            <p:nvPr/>
          </p:nvSpPr>
          <p:spPr>
            <a:xfrm>
              <a:off x="4175256" y="2971800"/>
              <a:ext cx="914400" cy="457200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056082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Dimensional stacking</a:t>
            </a:r>
            <a:r>
              <a:rPr lang="en-GB" dirty="0"/>
              <a:t> (a1, a2), (a3, a4), (a5, a6), (a7, a8), …</a:t>
            </a:r>
          </a:p>
          <a:p>
            <a:r>
              <a:rPr lang="en-US" dirty="0"/>
              <a:t>Bacteria resistance</a:t>
            </a:r>
            <a:br>
              <a:rPr lang="en-US" dirty="0"/>
            </a:br>
            <a:r>
              <a:rPr lang="en-US" dirty="0"/>
              <a:t>against 8 antibiotics a</a:t>
            </a:r>
            <a:r>
              <a:rPr lang="en-US" baseline="-25000" dirty="0"/>
              <a:t>1</a:t>
            </a:r>
            <a:r>
              <a:rPr lang="en-US" dirty="0"/>
              <a:t> to a</a:t>
            </a:r>
            <a:r>
              <a:rPr lang="en-US" baseline="-25000" dirty="0"/>
              <a:t>8</a:t>
            </a:r>
          </a:p>
          <a:p>
            <a:r>
              <a:rPr lang="en-US" dirty="0"/>
              <a:t>Each a</a:t>
            </a:r>
            <a:r>
              <a:rPr lang="en-US" baseline="-25000" dirty="0"/>
              <a:t>i</a:t>
            </a:r>
            <a:r>
              <a:rPr lang="en-US" dirty="0"/>
              <a:t> has two values</a:t>
            </a:r>
          </a:p>
          <a:p>
            <a:pPr lvl="1"/>
            <a:r>
              <a:rPr lang="en-US" dirty="0"/>
              <a:t>Resistant</a:t>
            </a:r>
          </a:p>
          <a:p>
            <a:pPr lvl="1"/>
            <a:r>
              <a:rPr lang="en-US" dirty="0"/>
              <a:t>Non-resistant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D9D5-72F7-4A87-B15A-38F1AC8A81D5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39</a:t>
            </a:fld>
            <a:endParaRPr lang="aa-ET" dirty="0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77ABF491-B844-459C-9986-73003ECD9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0416" y="2369408"/>
            <a:ext cx="6072739" cy="3695268"/>
          </a:xfrm>
          <a:prstGeom prst="rect">
            <a:avLst/>
          </a:prstGeom>
        </p:spPr>
      </p:pic>
      <p:sp>
        <p:nvSpPr>
          <p:cNvPr id="47" name="Callout: Line 46">
            <a:extLst>
              <a:ext uri="{FF2B5EF4-FFF2-40B4-BE49-F238E27FC236}">
                <a16:creationId xmlns:a16="http://schemas.microsoft.com/office/drawing/2014/main" id="{575FFB33-A994-406C-A70E-11C25103E9C3}"/>
              </a:ext>
            </a:extLst>
          </p:cNvPr>
          <p:cNvSpPr/>
          <p:nvPr/>
        </p:nvSpPr>
        <p:spPr>
          <a:xfrm>
            <a:off x="10286420" y="1276785"/>
            <a:ext cx="1602698" cy="593290"/>
          </a:xfrm>
          <a:prstGeom prst="borderCallout1">
            <a:avLst>
              <a:gd name="adj1" fmla="val 106291"/>
              <a:gd name="adj2" fmla="val 7266"/>
              <a:gd name="adj3" fmla="val 171621"/>
              <a:gd name="adj4" fmla="val -6865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Bacteria resistance against 8 antibiotics</a:t>
            </a:r>
          </a:p>
        </p:txBody>
      </p:sp>
    </p:spTree>
    <p:extLst>
      <p:ext uri="{BB962C8B-B14F-4D97-AF65-F5344CB8AC3E}">
        <p14:creationId xmlns:p14="http://schemas.microsoft.com/office/powerpoint/2010/main" val="26997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Univariate data visualization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Univariate visualizations show 1 dependent variable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2306-8C54-48B3-BD52-6FDFFE02A09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7D44E3E-AB5D-44E5-95B4-C5BB079AE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4807" y="2595840"/>
            <a:ext cx="7399967" cy="32117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D0908F-E92D-4EEF-8A13-50822CCADDC0}"/>
              </a:ext>
            </a:extLst>
          </p:cNvPr>
          <p:cNvSpPr/>
          <p:nvPr/>
        </p:nvSpPr>
        <p:spPr>
          <a:xfrm>
            <a:off x="1984807" y="5807631"/>
            <a:ext cx="4186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>
                <a:hlinkClick r:id="rId5"/>
              </a:rPr>
              <a:t>https://observablehq.com/@d3/bar-chart</a:t>
            </a:r>
            <a:r>
              <a:rPr lang="en-US" dirty="0"/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93475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3168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Worlds within worlds</a:t>
            </a:r>
            <a:r>
              <a:rPr lang="en-GB" dirty="0"/>
              <a:t> (a1, a2, a3), (a4, a5, a6), (a7, a8, a9), …</a:t>
            </a:r>
          </a:p>
          <a:p>
            <a:pPr lvl="1"/>
            <a:r>
              <a:rPr lang="en-GB" dirty="0"/>
              <a:t>Basic idea: Nest 3D coordinate systems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First coordinate system defined by (a1, a2, a3)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User selects fixed point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Embed at selected point a new coordinate system for (a4, a5, a6)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Again, selected a fixed point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…</a:t>
            </a:r>
          </a:p>
          <a:p>
            <a:pPr lvl="1"/>
            <a:r>
              <a:rPr lang="en-GB" dirty="0"/>
              <a:t>Data tuples are plotted only in the last generated</a:t>
            </a:r>
            <a:br>
              <a:rPr lang="en-GB" dirty="0"/>
            </a:br>
            <a:r>
              <a:rPr lang="en-GB" dirty="0"/>
              <a:t>coordinates system</a:t>
            </a:r>
          </a:p>
          <a:p>
            <a:pPr lvl="2"/>
            <a:r>
              <a:rPr lang="en-GB" dirty="0"/>
              <a:t>Data directly visualized only </a:t>
            </a:r>
            <a:r>
              <a:rPr lang="en-GB" dirty="0" err="1"/>
              <a:t>w.r.t.</a:t>
            </a:r>
            <a:r>
              <a:rPr lang="en-GB" dirty="0"/>
              <a:t> three attributes</a:t>
            </a:r>
          </a:p>
          <a:p>
            <a:pPr lvl="2"/>
            <a:r>
              <a:rPr lang="en-GB" dirty="0"/>
              <a:t>All other attributes implicitly defined through nesting order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20A10-7ADE-4690-87FE-14F8D90351E9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40</a:t>
            </a:fld>
            <a:endParaRPr lang="aa-E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B408A-342F-4B07-AB19-8586E760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957" y="2822822"/>
            <a:ext cx="2312700" cy="1963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D7A751-0335-4E7A-938D-05B68AEA75E7}"/>
              </a:ext>
            </a:extLst>
          </p:cNvPr>
          <p:cNvSpPr txBox="1"/>
          <p:nvPr/>
        </p:nvSpPr>
        <p:spPr>
          <a:xfrm>
            <a:off x="9415957" y="4786304"/>
            <a:ext cx="1866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hlinkClick r:id="rId4"/>
              </a:rPr>
              <a:t>Feiner</a:t>
            </a:r>
            <a:r>
              <a:rPr lang="en-US" sz="1400" dirty="0">
                <a:hlinkClick r:id="rId4"/>
              </a:rPr>
              <a:t> &amp; </a:t>
            </a:r>
            <a:r>
              <a:rPr lang="en-US" sz="1400" dirty="0" err="1">
                <a:hlinkClick r:id="rId4"/>
              </a:rPr>
              <a:t>Beshers</a:t>
            </a:r>
            <a:r>
              <a:rPr lang="en-US" sz="1400" dirty="0">
                <a:hlinkClick r:id="rId4"/>
              </a:rPr>
              <a:t>, 1990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1099919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Nested visualizations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Pros and cons</a:t>
            </a:r>
          </a:p>
          <a:p>
            <a:pPr lvl="1"/>
            <a:r>
              <a:rPr lang="en-GB" dirty="0"/>
              <a:t>Nesting is a powerful mechanism to deal with multiple variables</a:t>
            </a:r>
          </a:p>
          <a:p>
            <a:pPr lvl="1"/>
            <a:r>
              <a:rPr lang="en-GB" dirty="0"/>
              <a:t>Nesting not trivial to construct</a:t>
            </a:r>
          </a:p>
          <a:p>
            <a:pPr lvl="1"/>
            <a:r>
              <a:rPr lang="en-GB" dirty="0"/>
              <a:t>Interpreting nested visual representations requires some training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1028D-D8F2-4E0E-AFF4-D05AA08E0578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41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110364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Multivariate data visualization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Summary</a:t>
            </a:r>
          </a:p>
          <a:p>
            <a:r>
              <a:rPr lang="en-GB" dirty="0"/>
              <a:t>Table-based vis.</a:t>
            </a:r>
          </a:p>
          <a:p>
            <a:pPr lvl="1"/>
            <a:r>
              <a:rPr lang="en-GB" dirty="0"/>
              <a:t>Enhance common spreadsheets to visual representations</a:t>
            </a:r>
          </a:p>
          <a:p>
            <a:pPr lvl="1"/>
            <a:r>
              <a:rPr lang="en-GB" dirty="0"/>
              <a:t>Sorting table rows allows us to detect correlations, outliers, and clusters</a:t>
            </a:r>
          </a:p>
          <a:p>
            <a:pPr lvl="1"/>
            <a:r>
              <a:rPr lang="en-GB" dirty="0"/>
              <a:t>With the help of </a:t>
            </a:r>
            <a:r>
              <a:rPr lang="en-GB" dirty="0" err="1"/>
              <a:t>focus+context</a:t>
            </a:r>
            <a:r>
              <a:rPr lang="en-GB" dirty="0"/>
              <a:t> one can read values precisely</a:t>
            </a:r>
          </a:p>
          <a:p>
            <a:r>
              <a:rPr lang="en-GB" dirty="0"/>
              <a:t>Combined bi-variate vis.</a:t>
            </a:r>
          </a:p>
          <a:p>
            <a:pPr lvl="1"/>
            <a:r>
              <a:rPr lang="en-GB" dirty="0"/>
              <a:t>Suited to communicate two-dim. value distributions, bivariate correlations, clusters, and outliers</a:t>
            </a:r>
          </a:p>
          <a:p>
            <a:pPr lvl="1"/>
            <a:r>
              <a:rPr lang="en-GB" dirty="0"/>
              <a:t>Multivariate relationships can be studied with additional</a:t>
            </a:r>
            <a:br>
              <a:rPr lang="en-GB" dirty="0"/>
            </a:br>
            <a:r>
              <a:rPr lang="en-GB" dirty="0"/>
              <a:t>means (e.g., brushing &amp; linking)</a:t>
            </a:r>
          </a:p>
          <a:p>
            <a:pPr lvl="1"/>
            <a:r>
              <a:rPr lang="en-GB" dirty="0"/>
              <a:t>Data frequency can be revealed with additional means (e.g., alpha-blending)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F004-A44E-4B4E-AEC5-A275B6276BC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42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38993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Multivariate data visualization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</a:p>
          <a:p>
            <a:r>
              <a:rPr lang="en-US" dirty="0"/>
              <a:t>Polyline-based vis.</a:t>
            </a:r>
          </a:p>
          <a:p>
            <a:pPr lvl="1"/>
            <a:r>
              <a:rPr lang="en-US" dirty="0"/>
              <a:t>Visualize entire data tuples as polylines</a:t>
            </a:r>
          </a:p>
          <a:p>
            <a:pPr lvl="1"/>
            <a:r>
              <a:rPr lang="en-US" dirty="0"/>
              <a:t>Exploration of attributes of neighboring axes well supported</a:t>
            </a:r>
          </a:p>
          <a:p>
            <a:pPr lvl="1"/>
            <a:r>
              <a:rPr lang="en-US" dirty="0"/>
              <a:t>Exploring all attribute relations requires axes re-ordering</a:t>
            </a:r>
          </a:p>
          <a:p>
            <a:pPr lvl="1"/>
            <a:r>
              <a:rPr lang="en-US" dirty="0"/>
              <a:t>Data frequency can be revealed with additional histograms</a:t>
            </a:r>
          </a:p>
          <a:p>
            <a:r>
              <a:rPr lang="en-US" dirty="0"/>
              <a:t>Glyph-based vis.</a:t>
            </a:r>
          </a:p>
          <a:p>
            <a:pPr lvl="1"/>
            <a:r>
              <a:rPr lang="en-US" dirty="0"/>
              <a:t>Data tuples encoded as small glyphs</a:t>
            </a:r>
          </a:p>
          <a:p>
            <a:pPr lvl="1"/>
            <a:r>
              <a:rPr lang="en-US" dirty="0"/>
              <a:t>Goal is to provide an overview at the cost of omitting details</a:t>
            </a:r>
          </a:p>
          <a:p>
            <a:pPr lvl="1"/>
            <a:r>
              <a:rPr lang="en-US" dirty="0"/>
              <a:t>Can be applied for data with spatial frame of reference (see Lecture 7)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870B-666E-401A-B97F-F20942715E6D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43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238581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Multivariate data visualization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89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</a:p>
          <a:p>
            <a:r>
              <a:rPr lang="en-US" dirty="0"/>
              <a:t>Pixel-based vis.</a:t>
            </a:r>
          </a:p>
          <a:p>
            <a:pPr lvl="1"/>
            <a:r>
              <a:rPr lang="en-US" dirty="0"/>
              <a:t>Each data value visualized by single colored pixel</a:t>
            </a:r>
          </a:p>
          <a:p>
            <a:pPr lvl="1"/>
            <a:r>
              <a:rPr lang="en-US" dirty="0"/>
              <a:t>Very space-efficient, can visualize very large datasets</a:t>
            </a:r>
          </a:p>
          <a:p>
            <a:pPr lvl="1"/>
            <a:r>
              <a:rPr lang="en-US" dirty="0"/>
              <a:t>Details can be made visible with additional means (e.g., view explosion)</a:t>
            </a:r>
          </a:p>
          <a:p>
            <a:r>
              <a:rPr lang="en-US" dirty="0"/>
              <a:t>Nested vis.</a:t>
            </a:r>
          </a:p>
          <a:p>
            <a:pPr lvl="1"/>
            <a:r>
              <a:rPr lang="en-US" dirty="0"/>
              <a:t>Recursive embedding of attribute subsets on the display</a:t>
            </a:r>
          </a:p>
          <a:p>
            <a:pPr lvl="1"/>
            <a:r>
              <a:rPr lang="en-US" dirty="0"/>
              <a:t>Well suited to visualize frequencies (counts) for qualitative value combinations</a:t>
            </a:r>
          </a:p>
          <a:p>
            <a:pPr lvl="1"/>
            <a:r>
              <a:rPr lang="en-US" dirty="0"/>
              <a:t>Powerful approach, but not so easy to interpret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9C66-A488-4428-892F-F936D2041ED7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44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277430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Read “</a:t>
            </a:r>
            <a:r>
              <a:rPr lang="en-US" dirty="0">
                <a:hlinkClick r:id="rId3"/>
              </a:rPr>
              <a:t>Scatterplots: Tasks, Data, and Designs</a:t>
            </a:r>
            <a:r>
              <a:rPr lang="en-US" dirty="0"/>
              <a:t>” by </a:t>
            </a:r>
            <a:r>
              <a:rPr lang="en-US" dirty="0" err="1"/>
              <a:t>Sarikaya</a:t>
            </a:r>
            <a:r>
              <a:rPr lang="en-US" dirty="0"/>
              <a:t> and </a:t>
            </a:r>
            <a:r>
              <a:rPr lang="en-US" dirty="0" err="1"/>
              <a:t>Gleicher</a:t>
            </a:r>
            <a:r>
              <a:rPr lang="en-US" dirty="0"/>
              <a:t>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visualization techniques for multivariate data at </a:t>
            </a:r>
            <a:r>
              <a:rPr lang="en-US" dirty="0">
                <a:hlinkClick r:id="rId4"/>
              </a:rPr>
              <a:t>https://datavizcatalogue.com/</a:t>
            </a:r>
            <a:r>
              <a:rPr lang="en-US" dirty="0"/>
              <a:t>!</a:t>
            </a:r>
            <a:endParaRPr lang="en-DE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Experiment with multivariate visualizations </a:t>
            </a:r>
            <a:r>
              <a:rPr lang="en-US"/>
              <a:t>on Observable!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https://observablehq.com/@d3/splom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https://observablehq.com/@d3/parallel-coordinates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D7FC-5035-4561-8B36-2EED876F0EA4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50397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7CB716-B855-4A4F-A5B9-04842F37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different visualization approaches for multivariate data!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parallel coordinates plots?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can we see in parallel coordinates plots and what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a given pattern from a parallel coordinates plot look like as a scatterplot?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scatterplots be enhanced to show the frequency of data points?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general idea behind axes-based visualization?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glyph-based visualizations particularly difficult to design?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an advantage of pixel-based visualization?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mosaic plots created?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pros and cons of nested visualization?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7D112-C12A-4C16-9C03-9FD9BFF3AD96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46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81303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Multivariate data visualization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b="1" dirty="0"/>
              <a:t>Multivariate visualization</a:t>
            </a:r>
            <a:r>
              <a:rPr lang="en-GB" dirty="0"/>
              <a:t> is concerned with showing multiple dependent variables simultaneously</a:t>
            </a:r>
          </a:p>
          <a:p>
            <a:r>
              <a:rPr lang="en-GB" dirty="0"/>
              <a:t>For now, we focus on visualizing multiple attributes </a:t>
            </a:r>
            <a:r>
              <a:rPr lang="en-GB" b="1" dirty="0"/>
              <a:t>A</a:t>
            </a:r>
          </a:p>
          <a:p>
            <a:pPr lvl="2"/>
            <a:r>
              <a:rPr lang="en-GB" dirty="0"/>
              <a:t>Later we will add independent variables, time </a:t>
            </a:r>
            <a:r>
              <a:rPr lang="en-GB" b="1" dirty="0"/>
              <a:t>T</a:t>
            </a:r>
            <a:r>
              <a:rPr lang="en-GB" dirty="0"/>
              <a:t> and space </a:t>
            </a:r>
            <a:r>
              <a:rPr lang="en-GB" b="1" dirty="0"/>
              <a:t>S</a:t>
            </a:r>
            <a:r>
              <a:rPr lang="en-GB" dirty="0"/>
              <a:t>, and relationships </a:t>
            </a:r>
            <a:r>
              <a:rPr lang="en-GB" b="1" dirty="0"/>
              <a:t>R</a:t>
            </a:r>
          </a:p>
          <a:p>
            <a:r>
              <a:rPr lang="en-GB" dirty="0"/>
              <a:t>Classes of multivariate visualization techniques</a:t>
            </a:r>
          </a:p>
          <a:p>
            <a:pPr lvl="2"/>
            <a:r>
              <a:rPr lang="en-GB" dirty="0"/>
              <a:t>Table-based visualizations</a:t>
            </a:r>
          </a:p>
          <a:p>
            <a:pPr lvl="2"/>
            <a:r>
              <a:rPr lang="en-GB" dirty="0"/>
              <a:t>Combined bi-variate visualizations</a:t>
            </a:r>
          </a:p>
          <a:p>
            <a:pPr lvl="2"/>
            <a:r>
              <a:rPr lang="en-GB" dirty="0"/>
              <a:t>Polyline-based visualizations</a:t>
            </a:r>
          </a:p>
          <a:p>
            <a:pPr lvl="2"/>
            <a:r>
              <a:rPr lang="en-GB" dirty="0"/>
              <a:t>Glyph-based visualizations</a:t>
            </a:r>
          </a:p>
          <a:p>
            <a:pPr lvl="2"/>
            <a:r>
              <a:rPr lang="en-GB" dirty="0"/>
              <a:t>Pixel-based visualizations</a:t>
            </a:r>
          </a:p>
          <a:p>
            <a:pPr lvl="2"/>
            <a:r>
              <a:rPr lang="en-GB" dirty="0"/>
              <a:t>Nested visualizations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D108-BBF7-4E3C-B2E6-3F083A1541FB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5</a:t>
            </a:fld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55497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Table-based visualization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Utilize intuitiveness of tabular spreadsheets</a:t>
            </a:r>
          </a:p>
          <a:p>
            <a:r>
              <a:rPr lang="en-US" dirty="0"/>
              <a:t>One-to-one mapping of data table to visual table</a:t>
            </a:r>
          </a:p>
          <a:p>
            <a:r>
              <a:rPr lang="en-US" dirty="0"/>
              <a:t>Instead of printing</a:t>
            </a:r>
            <a:br>
              <a:rPr lang="en-US" dirty="0"/>
            </a:br>
            <a:r>
              <a:rPr lang="en-US" dirty="0"/>
              <a:t>data values, employ</a:t>
            </a:r>
            <a:br>
              <a:rPr lang="en-US" dirty="0"/>
            </a:br>
            <a:r>
              <a:rPr lang="en-US" dirty="0"/>
              <a:t>visual encoding in</a:t>
            </a:r>
            <a:br>
              <a:rPr lang="en-US" dirty="0"/>
            </a:br>
            <a:r>
              <a:rPr lang="en-US" dirty="0"/>
              <a:t>table cells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Bars</a:t>
            </a:r>
          </a:p>
          <a:p>
            <a:pPr lvl="1"/>
            <a:r>
              <a:rPr lang="en-US" dirty="0"/>
              <a:t>Two-tone coloring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6F74-FCF1-4800-B2B5-BC78F3B98443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6</a:t>
            </a:fld>
            <a:endParaRPr lang="aa-E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36D44-8B04-42FA-9656-6CD4DC408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33" y="2972712"/>
            <a:ext cx="6690677" cy="30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Table-based visualization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Problem: How to deal with many table rows?</a:t>
            </a:r>
          </a:p>
          <a:p>
            <a:r>
              <a:rPr lang="en-GB" dirty="0"/>
              <a:t>Solution: </a:t>
            </a:r>
            <a:r>
              <a:rPr lang="en-GB" dirty="0" err="1"/>
              <a:t>Focus+context</a:t>
            </a:r>
            <a:r>
              <a:rPr lang="en-GB" dirty="0"/>
              <a:t> Table Lens </a:t>
            </a:r>
            <a:r>
              <a:rPr lang="en-GB" sz="2000" dirty="0"/>
              <a:t>(</a:t>
            </a:r>
            <a:r>
              <a:rPr lang="en-GB" sz="2000" dirty="0">
                <a:hlinkClick r:id="rId3"/>
              </a:rPr>
              <a:t>Rao and Card, 1994</a:t>
            </a:r>
            <a:r>
              <a:rPr lang="en-GB" sz="2000" dirty="0"/>
              <a:t>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3B30-AF5F-4E2A-B5D3-DB39EE47F281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7</a:t>
            </a:fld>
            <a:endParaRPr lang="aa-E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68232-5ACC-4D07-935A-CEE421392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035131"/>
            <a:ext cx="11106150" cy="3076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406D2-4E9C-476D-801B-CAF585D37983}"/>
              </a:ext>
            </a:extLst>
          </p:cNvPr>
          <p:cNvSpPr txBox="1"/>
          <p:nvPr/>
        </p:nvSpPr>
        <p:spPr>
          <a:xfrm rot="284115">
            <a:off x="9434430" y="2469494"/>
            <a:ext cx="2488929" cy="6114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>
                <a:sym typeface="Wingdings" panose="05000000000000000000" pitchFamily="2" charset="2"/>
              </a:rPr>
              <a:t>Recall the </a:t>
            </a:r>
            <a:r>
              <a:rPr lang="en-US" sz="1400" b="1" dirty="0">
                <a:sym typeface="Wingdings" panose="05000000000000000000" pitchFamily="2" charset="2"/>
              </a:rPr>
              <a:t>fisheye distortion</a:t>
            </a:r>
            <a:r>
              <a:rPr lang="en-US" sz="1400" dirty="0">
                <a:sym typeface="Wingdings" panose="05000000000000000000" pitchFamily="2" charset="2"/>
              </a:rPr>
              <a:t> from Lecture 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795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Table-based visualization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Think about: How to encode non-numeric data in table cells?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30C5-C14C-4C0B-AF36-C4E90AAEF7BE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8</a:t>
            </a:fld>
            <a:endParaRPr lang="aa-ET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2844DC-47FA-465F-8404-63F835982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134350"/>
              </p:ext>
            </p:extLst>
          </p:nvPr>
        </p:nvGraphicFramePr>
        <p:xfrm>
          <a:off x="2032000" y="3429000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751667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903161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3077724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595463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Country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Nucleic acid sequence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Rating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91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2022-01-01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AATCC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B+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278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1917-07-18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AAACC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AA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8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2052-11-23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GCTAG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BBB+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930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1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3C7D-4057-4B89-9CC0-934B0A92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bi-variate visualizations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0F570A-28BB-4B8B-81C7-9633C1A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41096" cy="4351338"/>
          </a:xfrm>
        </p:spPr>
        <p:txBody>
          <a:bodyPr>
            <a:noAutofit/>
          </a:bodyPr>
          <a:lstStyle/>
          <a:p>
            <a:r>
              <a:rPr lang="en-US" dirty="0"/>
              <a:t>Start with basic </a:t>
            </a:r>
            <a:r>
              <a:rPr lang="en-US" b="1" dirty="0"/>
              <a:t>scatterplot</a:t>
            </a:r>
          </a:p>
          <a:p>
            <a:pPr lvl="1"/>
            <a:r>
              <a:rPr lang="en-US" dirty="0"/>
              <a:t>Two axes for two attributes</a:t>
            </a:r>
          </a:p>
          <a:p>
            <a:pPr lvl="1"/>
            <a:r>
              <a:rPr lang="en-US" dirty="0"/>
              <a:t>Data tuples shown as dots</a:t>
            </a:r>
          </a:p>
          <a:p>
            <a:r>
              <a:rPr lang="en-US" dirty="0"/>
              <a:t>Pros and cons</a:t>
            </a:r>
          </a:p>
          <a:p>
            <a:pPr lvl="1"/>
            <a:r>
              <a:rPr lang="en-US" dirty="0"/>
              <a:t>Intuitive to interpret</a:t>
            </a:r>
          </a:p>
          <a:p>
            <a:pPr lvl="1"/>
            <a:r>
              <a:rPr lang="en-US" dirty="0"/>
              <a:t>Over-plotting can be a problem in dense parts of the data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Unclear how many data tuples are represented by a dot (are hidden under it)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D4C4-C165-4EA8-9436-6D4122D2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0D01-13AF-4B08-BD3B-840D946747BA}" type="datetime1">
              <a:rPr lang="en-US" smtClean="0"/>
              <a:t>12/19/2022</a:t>
            </a:fld>
            <a:endParaRPr lang="aa-E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17BF-5579-4CEF-97E7-DFF1C241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Tominski, University of Rostock</a:t>
            </a:r>
            <a:endParaRPr lang="aa-E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AF33-765C-4703-8701-6FDAF4EE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2BB75-8474-4E4F-9359-D617846A1479}" type="slidenum">
              <a:rPr lang="aa-ET" smtClean="0"/>
              <a:pPr/>
              <a:t>9</a:t>
            </a:fld>
            <a:endParaRPr lang="aa-ET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00ACC41-01EB-4882-828C-887669BD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1391" y="2632663"/>
            <a:ext cx="2781712" cy="27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37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563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72C2AF10406C4FB2D4FFDA8DFFE429" ma:contentTypeVersion="4" ma:contentTypeDescription="Ein neues Dokument erstellen." ma:contentTypeScope="" ma:versionID="4ebda464b428364b2eb2e44155420b21">
  <xsd:schema xmlns:xsd="http://www.w3.org/2001/XMLSchema" xmlns:xs="http://www.w3.org/2001/XMLSchema" xmlns:p="http://schemas.microsoft.com/office/2006/metadata/properties" xmlns:ns3="5dac05bc-d8a2-4cf1-a26d-271b3a66f51e" targetNamespace="http://schemas.microsoft.com/office/2006/metadata/properties" ma:root="true" ma:fieldsID="e918fab693e2e3f98475ab9b9bab350e" ns3:_="">
    <xsd:import namespace="5dac05bc-d8a2-4cf1-a26d-271b3a66f5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c05bc-d8a2-4cf1-a26d-271b3a66f5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908C7C-C9C0-46DB-BC45-6E6561E0432F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5dac05bc-d8a2-4cf1-a26d-271b3a66f51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1550DA4-9D3C-4B18-92FD-E222DE479D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327478-4D13-46F6-A916-DEDBC7800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ac05bc-d8a2-4cf1-a26d-271b3a66f5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2688</Words>
  <Application>Microsoft Office PowerPoint</Application>
  <PresentationFormat>Widescreen</PresentationFormat>
  <Paragraphs>514</Paragraphs>
  <Slides>46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Wingdings</vt:lpstr>
      <vt:lpstr>Office Theme</vt:lpstr>
      <vt:lpstr>Interactive Visual Data Analysis</vt:lpstr>
      <vt:lpstr>Objectives</vt:lpstr>
      <vt:lpstr>Overview</vt:lpstr>
      <vt:lpstr>Univariate data visualization</vt:lpstr>
      <vt:lpstr>Multivariate data visualization</vt:lpstr>
      <vt:lpstr>Table-based visualization</vt:lpstr>
      <vt:lpstr>Table-based visualization</vt:lpstr>
      <vt:lpstr>Table-based visualization</vt:lpstr>
      <vt:lpstr>Combined bi-variate visualizations</vt:lpstr>
      <vt:lpstr>Combined bi-variate visualizations</vt:lpstr>
      <vt:lpstr>Combined bi-variate visualizations</vt:lpstr>
      <vt:lpstr>Combined bi-variate visualizations</vt:lpstr>
      <vt:lpstr>Polyline-based visualizations</vt:lpstr>
      <vt:lpstr>Polyline-based visualizations</vt:lpstr>
      <vt:lpstr>Polyline-based visualizations</vt:lpstr>
      <vt:lpstr>Polyline-based visualizations</vt:lpstr>
      <vt:lpstr>Polyline-based visualizations</vt:lpstr>
      <vt:lpstr>Polyline-based visualizations</vt:lpstr>
      <vt:lpstr>Axes-based visualizations</vt:lpstr>
      <vt:lpstr>Axes-based visualizations</vt:lpstr>
      <vt:lpstr>Axes-based visualizations</vt:lpstr>
      <vt:lpstr>Axes-based visualizations</vt:lpstr>
      <vt:lpstr>Glyph-based visualizations</vt:lpstr>
      <vt:lpstr>Glyph-based visualizations</vt:lpstr>
      <vt:lpstr>Glyph-based visualizations</vt:lpstr>
      <vt:lpstr>Glyph-based visualizations</vt:lpstr>
      <vt:lpstr>Overview</vt:lpstr>
      <vt:lpstr>Pixel-based visualizations</vt:lpstr>
      <vt:lpstr>Pixel-based visualizations</vt:lpstr>
      <vt:lpstr>Pixel-based visualizations</vt:lpstr>
      <vt:lpstr>Pixel-based visualizations</vt:lpstr>
      <vt:lpstr>Pixel-based visualizations</vt:lpstr>
      <vt:lpstr>Nested visualizations</vt:lpstr>
      <vt:lpstr>Nested visualizations</vt:lpstr>
      <vt:lpstr>Nested visualizations</vt:lpstr>
      <vt:lpstr>Nested visualizations</vt:lpstr>
      <vt:lpstr>Nested visualizations</vt:lpstr>
      <vt:lpstr>Nested visualizations</vt:lpstr>
      <vt:lpstr>Nested visualizations</vt:lpstr>
      <vt:lpstr>Nested visualizations</vt:lpstr>
      <vt:lpstr>Nested visualizations</vt:lpstr>
      <vt:lpstr>Multivariate data visualization</vt:lpstr>
      <vt:lpstr>Multivariate data visualization</vt:lpstr>
      <vt:lpstr>Multivariate data visualization</vt:lpstr>
      <vt:lpstr>Assignments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Visual Data Analysis</dc:title>
  <dc:creator>Christian Tominski</dc:creator>
  <cp:lastModifiedBy>Christian Tominski</cp:lastModifiedBy>
  <cp:revision>325</cp:revision>
  <dcterms:created xsi:type="dcterms:W3CDTF">2021-08-20T10:48:44Z</dcterms:created>
  <dcterms:modified xsi:type="dcterms:W3CDTF">2022-12-19T09:09:48Z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0x010100A672C2AF10406C4FB2D4FFDA8DFFE429</vt:lpwstr>
  </property>
</Properties>
</file>